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8" r:id="rId6"/>
    <p:sldId id="269" r:id="rId7"/>
    <p:sldId id="276" r:id="rId8"/>
    <p:sldId id="258" r:id="rId9"/>
    <p:sldId id="261" r:id="rId10"/>
    <p:sldId id="278" r:id="rId11"/>
    <p:sldId id="262" r:id="rId12"/>
    <p:sldId id="277" r:id="rId13"/>
    <p:sldId id="267" r:id="rId14"/>
    <p:sldId id="264" r:id="rId15"/>
    <p:sldId id="266" r:id="rId16"/>
    <p:sldId id="265" r:id="rId17"/>
    <p:sldId id="271" r:id="rId18"/>
    <p:sldId id="270" r:id="rId19"/>
    <p:sldId id="272" r:id="rId20"/>
    <p:sldId id="274" r:id="rId21"/>
    <p:sldId id="275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76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13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61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76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354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2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537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462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565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6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4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4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77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88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83E3-C126-47EA-B997-9EB02064CE00}" type="datetimeFigureOut">
              <a:rPr lang="sk-SK" smtClean="0"/>
              <a:t>23. 2. 2024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031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EČ a PFIČ  2024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4400" b="1" dirty="0"/>
              <a:t>Informácie a pokyny pre maturantov</a:t>
            </a:r>
          </a:p>
        </p:txBody>
      </p:sp>
    </p:spTree>
    <p:extLst>
      <p:ext uri="{BB962C8B-B14F-4D97-AF65-F5344CB8AC3E}">
        <p14:creationId xmlns:p14="http://schemas.microsoft.com/office/powerpoint/2010/main" val="27528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2773" y="624110"/>
            <a:ext cx="10211840" cy="1280890"/>
          </a:xfrm>
        </p:spPr>
        <p:txBody>
          <a:bodyPr/>
          <a:lstStyle/>
          <a:p>
            <a:pPr algn="ctr"/>
            <a:r>
              <a:rPr lang="sk-SK" dirty="0"/>
              <a:t>Ďalšie pokyny k administrácii testov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92773" y="2133600"/>
            <a:ext cx="10211839" cy="42146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pri písaní do OH používať </a:t>
            </a:r>
            <a:r>
              <a:rPr lang="sk-SK" sz="2600" b="1" dirty="0"/>
              <a:t>iba perá s čiernou a modrou náplňou</a:t>
            </a:r>
            <a:r>
              <a:rPr lang="sk-SK" sz="26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pripraviť si viac vhodných pier,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nepoužívať ceruzu, </a:t>
            </a:r>
            <a:r>
              <a:rPr lang="sk-SK" sz="2600" dirty="0" err="1"/>
              <a:t>pentelku</a:t>
            </a:r>
            <a:r>
              <a:rPr lang="sk-SK" sz="2600" dirty="0"/>
              <a:t>, plniace perá a perá, ktoré píšu príliš tenko (nie sú vhodné na skenovanie OH),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neohýbať a nekrčiť OH, nekresliť a nečarbať </a:t>
            </a:r>
            <a:r>
              <a:rPr lang="sk-SK" sz="2600" dirty="0" err="1"/>
              <a:t>nane</a:t>
            </a:r>
            <a:r>
              <a:rPr lang="sk-SK" sz="2600" dirty="0"/>
              <a:t>,</a:t>
            </a:r>
          </a:p>
          <a:p>
            <a:pPr marL="0" indent="0">
              <a:buNone/>
            </a:pPr>
            <a:endParaRPr lang="sk-SK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možnosť používať pomocné papiere označené pečiatkou školy, odpovede na nich sa neberú do úvahy   ↔   odpovede značiť do OH.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849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301" y="624110"/>
            <a:ext cx="1062831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tx2"/>
                </a:solidFill>
              </a:rPr>
              <a:t>Testy a </a:t>
            </a:r>
            <a:r>
              <a:rPr lang="sk-SK" b="1" dirty="0" err="1">
                <a:solidFill>
                  <a:schemeClr val="tx2"/>
                </a:solidFill>
              </a:rPr>
              <a:t>odpoveďové</a:t>
            </a:r>
            <a:r>
              <a:rPr lang="sk-SK" b="1" dirty="0">
                <a:solidFill>
                  <a:schemeClr val="tx2"/>
                </a:solidFill>
              </a:rPr>
              <a:t> hárky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6300" y="1905000"/>
            <a:ext cx="10628312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tx1"/>
                </a:solidFill>
              </a:rPr>
              <a:t>Testy sú vyhotovené v dvoch formách označených rozdielnymi kódmi, sú rozdávané striedavo !!!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dirty="0"/>
              <a:t>Testy majú dva rôzne druhy OH, líšia sa piktogramom            a          ,  každý OH má dva listy spojené navrchu – originál a kópiu</a:t>
            </a:r>
          </a:p>
          <a:p>
            <a:pPr marL="0" indent="0">
              <a:buNone/>
            </a:pPr>
            <a:endParaRPr lang="sk-SK" dirty="0"/>
          </a:p>
          <a:p>
            <a:r>
              <a:rPr lang="sk-SK" sz="2400" dirty="0"/>
              <a:t>                 -  značíte odpovede na úlohy s výberom odpovede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               -  zapíšete odpovede na úlohy s krátkou odpoveďou</a:t>
            </a:r>
          </a:p>
          <a:p>
            <a:endParaRPr lang="sk-SK" dirty="0"/>
          </a:p>
          <a:p>
            <a:pPr marL="0" indent="0">
              <a:buNone/>
            </a:pPr>
            <a:endParaRPr lang="sk-SK" sz="2400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75" y="3185890"/>
            <a:ext cx="486408" cy="5019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368" y="3230340"/>
            <a:ext cx="417504" cy="4130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599" y="4545370"/>
            <a:ext cx="567168" cy="58523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550" y="5478431"/>
            <a:ext cx="525267" cy="5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12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9711" y="624110"/>
            <a:ext cx="1027490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tx2"/>
                </a:solidFill>
              </a:rPr>
              <a:t>Testy a </a:t>
            </a:r>
            <a:r>
              <a:rPr lang="sk-SK" b="1" dirty="0" err="1">
                <a:solidFill>
                  <a:schemeClr val="tx2"/>
                </a:solidFill>
              </a:rPr>
              <a:t>odpoveďové</a:t>
            </a:r>
            <a:r>
              <a:rPr lang="sk-SK" b="1" dirty="0">
                <a:solidFill>
                  <a:schemeClr val="tx2"/>
                </a:solidFill>
              </a:rPr>
              <a:t> hárky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29711" y="2133600"/>
            <a:ext cx="10274901" cy="4724400"/>
          </a:xfrm>
        </p:spPr>
        <p:txBody>
          <a:bodyPr>
            <a:normAutofit/>
          </a:bodyPr>
          <a:lstStyle/>
          <a:p>
            <a:r>
              <a:rPr lang="sk-SK" sz="2400" dirty="0"/>
              <a:t>Na začiatku administrácie EČ MS sa musíte </a:t>
            </a:r>
            <a:r>
              <a:rPr lang="sk-SK" sz="2400" b="1" dirty="0"/>
              <a:t>podpísať</a:t>
            </a:r>
            <a:r>
              <a:rPr lang="sk-SK" sz="2400" dirty="0"/>
              <a:t> na každý OH, ale </a:t>
            </a:r>
            <a:r>
              <a:rPr lang="sk-SK" sz="2400" b="1" dirty="0">
                <a:solidFill>
                  <a:schemeClr val="accent1"/>
                </a:solidFill>
              </a:rPr>
              <a:t>len na jeho kópiu </a:t>
            </a:r>
            <a:r>
              <a:rPr lang="sk-SK" sz="2400" dirty="0"/>
              <a:t>na vyznačenom mieste (Podpis žiaka) v pravom dolnom rohu.</a:t>
            </a:r>
          </a:p>
          <a:p>
            <a:endParaRPr lang="sk-SK" sz="2400" dirty="0"/>
          </a:p>
          <a:p>
            <a:r>
              <a:rPr lang="sk-SK" sz="2400" b="1" dirty="0"/>
              <a:t>Hárky sú </a:t>
            </a:r>
            <a:r>
              <a:rPr lang="sk-SK" sz="2400" b="1" dirty="0" err="1"/>
              <a:t>samoprepisovacie</a:t>
            </a:r>
            <a:r>
              <a:rPr lang="sk-SK" sz="2400" b="1" dirty="0"/>
              <a:t> !!!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vypisovať iba prednú stranu OH tak, aby došlo k prepísaniu aj na druhý list    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neklásť rôzne druhy OH na seba, aby sa neprepísali odpovede na iný druh OH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neklásť pomocné papiere na OH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9956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282700" y="623888"/>
            <a:ext cx="10221913" cy="1281112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 SJL  -   12. marec 2024</a:t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>
                <a:solidFill>
                  <a:schemeClr val="accent1"/>
                </a:solidFill>
              </a:rPr>
              <a:t>9.45 – 11.25  - administrácia testov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>
          <a:xfrm>
            <a:off x="1193800" y="2120900"/>
            <a:ext cx="10221912" cy="3777622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/>
              <a:t> </a:t>
            </a:r>
            <a:r>
              <a:rPr lang="sk-SK" dirty="0"/>
              <a:t> </a:t>
            </a:r>
            <a:endParaRPr lang="sk-SK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accent1"/>
                </a:solidFill>
              </a:rPr>
              <a:t>100 – minútový test obsahujúci: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40 úloh s výberom  odpovede   </a:t>
            </a:r>
          </a:p>
          <a:p>
            <a:pPr marL="0" indent="0">
              <a:buNone/>
            </a:pPr>
            <a:r>
              <a:rPr lang="sk-SK" sz="2400" dirty="0"/>
              <a:t>     zapisujeme do OH s piktogramom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24 úloh s krátkou odpoveďou     </a:t>
            </a:r>
          </a:p>
          <a:p>
            <a:pPr marL="0" indent="0">
              <a:buNone/>
            </a:pPr>
            <a:r>
              <a:rPr lang="sk-SK" sz="2400" dirty="0"/>
              <a:t>    zapisujeme do OH s piktogramom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614" y="3536984"/>
            <a:ext cx="567168" cy="585233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771" y="5049050"/>
            <a:ext cx="514011" cy="4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900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46201" y="2273300"/>
            <a:ext cx="10158411" cy="363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/>
              <a:t>OH s piktogramom  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735" y="2387600"/>
            <a:ext cx="515580" cy="532001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46200" y="623888"/>
            <a:ext cx="10158413" cy="1281112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 SJL  -   12. marec 2024</a:t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>
                <a:solidFill>
                  <a:schemeClr val="accent1"/>
                </a:solidFill>
              </a:rPr>
              <a:t>9.45 – 11.25  - administrácia testov</a:t>
            </a:r>
            <a:endParaRPr lang="sk-SK" dirty="0">
              <a:solidFill>
                <a:schemeClr val="accent1"/>
              </a:solidFill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4" y="3287901"/>
            <a:ext cx="7877417" cy="251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86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1" y="624110"/>
            <a:ext cx="1017111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zo SJL  -   12. marec 2024</a:t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>
                <a:solidFill>
                  <a:schemeClr val="accent1"/>
                </a:solidFill>
              </a:rPr>
              <a:t>9.45 – 11.25  - administrácia testov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33501" y="2133600"/>
            <a:ext cx="10464799" cy="3777622"/>
          </a:xfrm>
        </p:spPr>
        <p:txBody>
          <a:bodyPr/>
          <a:lstStyle/>
          <a:p>
            <a:pPr marL="0" indent="0">
              <a:buNone/>
            </a:pPr>
            <a:r>
              <a:rPr lang="sk-SK" sz="3200" b="1" dirty="0"/>
              <a:t>OH s piktogramom        </a:t>
            </a:r>
          </a:p>
          <a:p>
            <a:pPr marL="0" indent="0">
              <a:buNone/>
            </a:pPr>
            <a:endParaRPr lang="sk-SK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Úlohy majú vždy iba jednu správnu odpoveď. Za správnu  odpoveď získate 1 bod, za nesprávnu 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Ak do OH zaznačíte viac ako jednu možnosť, bez ohľadu na to, či medzi vyznačenými odpoveďami bude aj správna odpoveď, získate 0 bodov.</a:t>
            </a:r>
          </a:p>
          <a:p>
            <a:pPr marL="0" indent="0">
              <a:buNone/>
            </a:pPr>
            <a:endParaRPr lang="sk-SK" sz="3200" b="1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835" y="2133600"/>
            <a:ext cx="515580" cy="53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88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3201" y="624110"/>
            <a:ext cx="1003141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EČ zo  SJL  -   12. marec 2024</a:t>
            </a:r>
            <a:br>
              <a:rPr lang="sk-SK" dirty="0"/>
            </a:br>
            <a:r>
              <a:rPr lang="sk-SK" dirty="0"/>
              <a:t>  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9.45 – 11.25  - administrácia testov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73201" y="2133600"/>
            <a:ext cx="10266854" cy="3777622"/>
          </a:xfrm>
        </p:spPr>
        <p:txBody>
          <a:bodyPr/>
          <a:lstStyle/>
          <a:p>
            <a:pPr marL="0" indent="0">
              <a:buNone/>
            </a:pPr>
            <a:r>
              <a:rPr lang="sk-SK" sz="3200" b="1" dirty="0"/>
              <a:t>OH s piktogramom        </a:t>
            </a:r>
          </a:p>
          <a:p>
            <a:pPr>
              <a:buFontTx/>
              <a:buChar char="-"/>
            </a:pPr>
            <a:r>
              <a:rPr lang="sk-SK" sz="2400" b="1" dirty="0"/>
              <a:t>dôsledne</a:t>
            </a:r>
            <a:r>
              <a:rPr lang="sk-SK" sz="3200" b="1" dirty="0"/>
              <a:t> </a:t>
            </a:r>
            <a:r>
              <a:rPr lang="sk-SK" sz="2400" b="1" dirty="0"/>
              <a:t>dodržiavať písanie veľkých a malých písmen !!!  </a:t>
            </a:r>
          </a:p>
          <a:p>
            <a:pPr>
              <a:buFontTx/>
              <a:buChar char="-"/>
            </a:pPr>
            <a:r>
              <a:rPr lang="sk-SK" sz="2400" dirty="0"/>
              <a:t>číselné údaje je možné zapisovať číslicou, ak nie je uvedené inak,</a:t>
            </a:r>
          </a:p>
          <a:p>
            <a:pPr>
              <a:buFontTx/>
              <a:buChar char="-"/>
            </a:pPr>
            <a:r>
              <a:rPr lang="sk-SK" sz="2400" dirty="0"/>
              <a:t>aj pri vypisovaní odpovede priamo z textu ukážky je potrebné dodržať pravopis, </a:t>
            </a:r>
          </a:p>
          <a:p>
            <a:pPr>
              <a:buFontTx/>
              <a:buChar char="-"/>
            </a:pPr>
            <a:r>
              <a:rPr lang="sk-SK" sz="2400" b="1" dirty="0"/>
              <a:t>chybnú odpoveď prečiarknite jednou rovnou čiarou a uveďte novú odpoveď </a:t>
            </a:r>
            <a:endParaRPr lang="sk-SK" sz="2000" b="1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996" y="2133600"/>
            <a:ext cx="567104" cy="5609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110" y="5221024"/>
            <a:ext cx="4029478" cy="16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68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6995" y="624110"/>
            <a:ext cx="10177617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zo SJL  -   12. marec 2024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6995" y="2133599"/>
            <a:ext cx="10177617" cy="4447953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accent1"/>
                </a:solidFill>
              </a:rPr>
              <a:t>11.25 – 12.20 </a:t>
            </a:r>
            <a:r>
              <a:rPr lang="sk-SK" sz="2400" dirty="0"/>
              <a:t>– prestávka </a:t>
            </a:r>
          </a:p>
          <a:p>
            <a:r>
              <a:rPr lang="sk-SK" sz="2400" b="1" dirty="0">
                <a:solidFill>
                  <a:schemeClr val="accent1"/>
                </a:solidFill>
              </a:rPr>
              <a:t>12.20</a:t>
            </a:r>
            <a:r>
              <a:rPr lang="sk-SK" sz="2400" dirty="0"/>
              <a:t> - koniec prestávky, návrat do učební</a:t>
            </a:r>
          </a:p>
          <a:p>
            <a:r>
              <a:rPr lang="sk-SK" sz="2400" b="1" dirty="0">
                <a:solidFill>
                  <a:schemeClr val="accent1"/>
                </a:solidFill>
              </a:rPr>
              <a:t>12.20</a:t>
            </a:r>
            <a:r>
              <a:rPr lang="sk-SK" sz="2400" dirty="0"/>
              <a:t> -  </a:t>
            </a:r>
            <a:r>
              <a:rPr lang="sk-SK" sz="2400" b="1" dirty="0">
                <a:solidFill>
                  <a:schemeClr val="accent1"/>
                </a:solidFill>
              </a:rPr>
              <a:t>zverejnenie tém PFIČ – </a:t>
            </a:r>
            <a:r>
              <a:rPr lang="sk-SK" sz="2400" dirty="0">
                <a:solidFill>
                  <a:schemeClr val="tx2"/>
                </a:solidFill>
              </a:rPr>
              <a:t>nutnosť </a:t>
            </a:r>
            <a:r>
              <a:rPr lang="sk-SK" sz="2400" b="1" dirty="0">
                <a:solidFill>
                  <a:schemeClr val="tx2"/>
                </a:solidFill>
              </a:rPr>
              <a:t>byť v učebni </a:t>
            </a:r>
            <a:r>
              <a:rPr lang="sk-SK" sz="2400" dirty="0">
                <a:solidFill>
                  <a:schemeClr val="tx2"/>
                </a:solidFill>
              </a:rPr>
              <a:t>pod dozorom administrátora, neodchádzať na toaletu ...</a:t>
            </a:r>
          </a:p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accent1"/>
                </a:solidFill>
              </a:rPr>
              <a:t>PFIČ  =  písomná forma internej časti</a:t>
            </a:r>
          </a:p>
          <a:p>
            <a:r>
              <a:rPr lang="sk-SK" sz="2400" dirty="0"/>
              <a:t>1 úloha s dlhou odpoveďou </a:t>
            </a:r>
          </a:p>
          <a:p>
            <a:r>
              <a:rPr lang="sk-SK" sz="2400" b="1" dirty="0"/>
              <a:t>výber jednej tém zo štyroch tém </a:t>
            </a:r>
            <a:r>
              <a:rPr lang="sk-SK" sz="2400" dirty="0"/>
              <a:t>s určenou žánrovou formou</a:t>
            </a:r>
          </a:p>
          <a:p>
            <a:r>
              <a:rPr lang="sk-SK" sz="2400" b="1" dirty="0">
                <a:solidFill>
                  <a:schemeClr val="accent1"/>
                </a:solidFill>
              </a:rPr>
              <a:t>12.45 – 13.00 – výber témy,  </a:t>
            </a:r>
            <a:r>
              <a:rPr lang="sk-SK" sz="2400" dirty="0">
                <a:solidFill>
                  <a:schemeClr val="tx2"/>
                </a:solidFill>
              </a:rPr>
              <a:t>ešte nič nepísať !!!</a:t>
            </a: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endParaRPr lang="sk-SK" sz="2400" b="1" dirty="0"/>
          </a:p>
          <a:p>
            <a:endParaRPr lang="sk-SK" sz="2400" dirty="0">
              <a:solidFill>
                <a:schemeClr val="tx2"/>
              </a:solidFill>
            </a:endParaRPr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703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303" y="624110"/>
            <a:ext cx="10180309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zo SJL  -   12. marec 2024</a:t>
            </a:r>
            <a:br>
              <a:rPr lang="sk-SK" dirty="0"/>
            </a:br>
            <a:r>
              <a:rPr lang="sk-SK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4303" y="1467293"/>
            <a:ext cx="10180309" cy="5268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b="1" dirty="0">
              <a:solidFill>
                <a:schemeClr val="tx2"/>
              </a:solidFill>
            </a:endParaRPr>
          </a:p>
          <a:p>
            <a:r>
              <a:rPr lang="sk-SK" sz="3200" b="1" dirty="0">
                <a:solidFill>
                  <a:schemeClr val="accent1"/>
                </a:solidFill>
              </a:rPr>
              <a:t>13.00 – 15.30  -  administrácia PFIČ</a:t>
            </a:r>
          </a:p>
          <a:p>
            <a:r>
              <a:rPr lang="sk-SK" sz="3200" dirty="0"/>
              <a:t>čas na vypracovanie:  </a:t>
            </a:r>
            <a:r>
              <a:rPr lang="sk-SK" sz="3200" b="1" dirty="0">
                <a:solidFill>
                  <a:schemeClr val="tx2"/>
                </a:solidFill>
              </a:rPr>
              <a:t>150 minút</a:t>
            </a:r>
          </a:p>
          <a:p>
            <a:r>
              <a:rPr lang="sk-SK" sz="3200" dirty="0">
                <a:solidFill>
                  <a:schemeClr val="tx2"/>
                </a:solidFill>
              </a:rPr>
              <a:t>rozsah:  </a:t>
            </a:r>
            <a:r>
              <a:rPr lang="sk-SK" sz="3200" b="1" dirty="0">
                <a:solidFill>
                  <a:schemeClr val="tx2"/>
                </a:solidFill>
              </a:rPr>
              <a:t>1,5 – 3 strany A4</a:t>
            </a:r>
          </a:p>
          <a:p>
            <a:endParaRPr lang="sk-SK" sz="3200" b="1" dirty="0">
              <a:solidFill>
                <a:schemeClr val="tx2"/>
              </a:solidFill>
            </a:endParaRPr>
          </a:p>
          <a:p>
            <a:r>
              <a:rPr lang="sk-SK" sz="2400" dirty="0">
                <a:solidFill>
                  <a:schemeClr val="tx2"/>
                </a:solidFill>
              </a:rPr>
              <a:t>Možnosť pripraviť si koncept na papier označený pečiatkou školy, ktorý je potrebné prepísať do tlačiva na čistopis.                       </a:t>
            </a:r>
          </a:p>
          <a:p>
            <a:r>
              <a:rPr lang="sk-SK" sz="2400" dirty="0">
                <a:solidFill>
                  <a:schemeClr val="tx2"/>
                </a:solidFill>
              </a:rPr>
              <a:t>Ak nestihnete prepísať koncept do tlačiva na čistopis v predpísanom čase, hodnotí sa zvyšok práce na koncepte, pričom však strácate body za hodnotenie vonkajšej formy práce.</a:t>
            </a:r>
          </a:p>
          <a:p>
            <a:pPr marL="0" indent="0">
              <a:buNone/>
            </a:pPr>
            <a:endParaRPr lang="sk-SK" sz="3200" b="1" dirty="0">
              <a:solidFill>
                <a:schemeClr val="tx2"/>
              </a:solidFill>
            </a:endParaRPr>
          </a:p>
          <a:p>
            <a:endParaRPr lang="sk-SK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05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437" y="624110"/>
            <a:ext cx="1018617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>
                <a:solidFill>
                  <a:schemeClr val="accent2">
                    <a:lumMod val="75000"/>
                  </a:schemeClr>
                </a:solidFill>
              </a:rPr>
              <a:t>EČ z  AJ  -   13. marec 2024</a:t>
            </a:r>
            <a:br>
              <a:rPr lang="sk-SK" dirty="0"/>
            </a:br>
            <a:br>
              <a:rPr lang="sk-SK" b="1" dirty="0"/>
            </a:br>
            <a:r>
              <a:rPr lang="sk-SK" dirty="0"/>
              <a:t>  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18437" y="2133599"/>
            <a:ext cx="10186175" cy="45436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3200" b="1" dirty="0"/>
              <a:t>9. 25– 9. 45 – úvodné pokyny</a:t>
            </a:r>
            <a:endParaRPr lang="sk-SK" sz="3200" dirty="0"/>
          </a:p>
          <a:p>
            <a:pPr marL="0" indent="0">
              <a:buNone/>
            </a:pPr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9.45 – 11. 25 – administrácia testov EČ úroveň B1</a:t>
            </a:r>
          </a:p>
          <a:p>
            <a:pPr marL="0" indent="0">
              <a:buNone/>
            </a:pPr>
            <a:r>
              <a:rPr lang="sk-SK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11.25 – 12.30 - prestávka</a:t>
            </a:r>
            <a:br>
              <a:rPr lang="sk-SK" sz="2400" b="1" dirty="0"/>
            </a:br>
            <a:endParaRPr lang="sk-SK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k-SK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accent1"/>
                </a:solidFill>
              </a:rPr>
              <a:t>100 – minútový test: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40 úloh s výberom  odpovede   </a:t>
            </a:r>
          </a:p>
          <a:p>
            <a:pPr marL="0" indent="0">
              <a:buNone/>
            </a:pPr>
            <a:r>
              <a:rPr lang="sk-SK" sz="2400" dirty="0"/>
              <a:t>	- 	zapisujeme do OH s piktogramom            </a:t>
            </a:r>
          </a:p>
          <a:p>
            <a:pPr marL="0" indent="0">
              <a:buNone/>
            </a:pPr>
            <a:endParaRPr lang="sk-SK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24 úloh s krátkou odpoveďou     </a:t>
            </a:r>
          </a:p>
          <a:p>
            <a:pPr marL="0" indent="0">
              <a:buNone/>
            </a:pPr>
            <a:r>
              <a:rPr lang="sk-SK" sz="2400" dirty="0"/>
              <a:t> 	-	zapisujeme do OH s piktogramom           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97" y="4746774"/>
            <a:ext cx="567168" cy="58523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754" y="6187995"/>
            <a:ext cx="514011" cy="4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76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34019" cy="1280890"/>
          </a:xfrm>
        </p:spPr>
        <p:txBody>
          <a:bodyPr/>
          <a:lstStyle/>
          <a:p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5068"/>
          </a:xfrm>
        </p:spPr>
        <p:txBody>
          <a:bodyPr>
            <a:normAutofit fontScale="92500" lnSpcReduction="20000"/>
          </a:bodyPr>
          <a:lstStyle/>
          <a:p>
            <a:r>
              <a:rPr lang="sk-SK" sz="2000" dirty="0"/>
              <a:t>informácie o presnom čase a skupine (učebni) s menoslovom žiakov - nástenka na prízemí pri šatniach, </a:t>
            </a:r>
          </a:p>
          <a:p>
            <a:r>
              <a:rPr lang="sk-SK" sz="2000" dirty="0"/>
              <a:t>učebne na administráciu –  učebne na 2. poschodí školy,</a:t>
            </a:r>
          </a:p>
          <a:p>
            <a:endParaRPr lang="sk-SK" sz="2000" dirty="0"/>
          </a:p>
          <a:p>
            <a:r>
              <a:rPr lang="sk-SK" sz="2000" dirty="0"/>
              <a:t>príchod do školy  </a:t>
            </a:r>
            <a:r>
              <a:rPr lang="sk-SK" sz="2000" b="1" dirty="0"/>
              <a:t>-   najneskôr o 9.15,</a:t>
            </a:r>
          </a:p>
          <a:p>
            <a:r>
              <a:rPr lang="sk-SK" sz="2000" dirty="0"/>
              <a:t>kabáty a obuv dávať do skriniek,</a:t>
            </a:r>
          </a:p>
          <a:p>
            <a:endParaRPr lang="sk-SK" sz="2000" b="1" dirty="0"/>
          </a:p>
          <a:p>
            <a:r>
              <a:rPr lang="sk-SK" sz="2000" dirty="0"/>
              <a:t>triedy určené na osobné veci </a:t>
            </a:r>
            <a:r>
              <a:rPr lang="sk-SK" sz="2000" b="1" dirty="0"/>
              <a:t>	-	žiaci IV.M 	- </a:t>
            </a:r>
            <a:r>
              <a:rPr lang="sk-SK" sz="2000" b="1" i="1" dirty="0"/>
              <a:t>	</a:t>
            </a:r>
            <a:r>
              <a:rPr lang="sk-SK" sz="2000" b="1" dirty="0"/>
              <a:t>III.M/IV.M</a:t>
            </a:r>
          </a:p>
          <a:p>
            <a:pPr marL="1828800" lvl="4" indent="0">
              <a:buNone/>
            </a:pPr>
            <a:r>
              <a:rPr lang="sk-SK" sz="2000" b="1" dirty="0"/>
              <a:t>					-	žiaci </a:t>
            </a:r>
            <a:r>
              <a:rPr lang="sk-SK" sz="2000" b="1" dirty="0" err="1"/>
              <a:t>IV.ZuA</a:t>
            </a:r>
            <a:r>
              <a:rPr lang="sk-SK" sz="2000" b="1" dirty="0"/>
              <a:t>	-	</a:t>
            </a:r>
            <a:r>
              <a:rPr lang="sk-SK" sz="2000" b="1" dirty="0" err="1"/>
              <a:t>IV.ZuA</a:t>
            </a:r>
            <a:endParaRPr lang="sk-SK" sz="2000" b="1" dirty="0"/>
          </a:p>
          <a:p>
            <a:pPr marL="1828800" lvl="4" indent="0">
              <a:buNone/>
            </a:pPr>
            <a:r>
              <a:rPr lang="sk-SK" sz="2000" b="1" dirty="0"/>
              <a:t>					-	žiaci IV.PSA 	- 	</a:t>
            </a:r>
            <a:r>
              <a:rPr lang="sk-SK" sz="2000" b="1" dirty="0" err="1"/>
              <a:t>III.ZuA</a:t>
            </a:r>
            <a:endParaRPr lang="sk-SK" sz="2000" b="1" dirty="0"/>
          </a:p>
          <a:p>
            <a:pPr marL="1828800" lvl="4" indent="0">
              <a:buNone/>
            </a:pPr>
            <a:r>
              <a:rPr lang="sk-SK" sz="2000" b="1" dirty="0"/>
              <a:t>					-	žiaci IV.PSB 	- 	IV.PSA/IV.PSB</a:t>
            </a:r>
          </a:p>
          <a:p>
            <a:pPr marL="1828800" lvl="4" indent="0">
              <a:buNone/>
            </a:pPr>
            <a:endParaRPr lang="sk-SK" sz="2000" b="1" dirty="0"/>
          </a:p>
          <a:p>
            <a:pPr marL="1828800" lvl="4" indent="0">
              <a:buNone/>
            </a:pPr>
            <a:r>
              <a:rPr lang="sk-SK" sz="2000" b="1" dirty="0"/>
              <a:t>	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39716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6995" y="624110"/>
            <a:ext cx="10177617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z AJ  -   13. marec 2024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6995" y="2133599"/>
            <a:ext cx="10177617" cy="4447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>
                <a:solidFill>
                  <a:schemeClr val="accent1"/>
                </a:solidFill>
              </a:rPr>
              <a:t>PFIČ  =  písomná forma internej časti</a:t>
            </a:r>
          </a:p>
          <a:p>
            <a:r>
              <a:rPr lang="sk-SK" sz="2400" dirty="0"/>
              <a:t>1 úloha s dlhou odpoveďou </a:t>
            </a:r>
          </a:p>
          <a:p>
            <a:r>
              <a:rPr lang="sk-SK" sz="2400" b="1" dirty="0"/>
              <a:t>1 zadanie  s určenou žánrovou formou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b="1" dirty="0">
                <a:solidFill>
                  <a:schemeClr val="accent1"/>
                </a:solidFill>
              </a:rPr>
              <a:t>12.30</a:t>
            </a:r>
            <a:r>
              <a:rPr lang="sk-SK" sz="2400" dirty="0"/>
              <a:t> - koniec prestávky, návrat do učební</a:t>
            </a:r>
          </a:p>
          <a:p>
            <a:endParaRPr lang="sk-SK" sz="2400" dirty="0"/>
          </a:p>
          <a:p>
            <a:r>
              <a:rPr lang="sk-SK" sz="2400" b="1" dirty="0">
                <a:solidFill>
                  <a:schemeClr val="accent1"/>
                </a:solidFill>
              </a:rPr>
              <a:t>12.30</a:t>
            </a:r>
            <a:r>
              <a:rPr lang="sk-SK" sz="2400" dirty="0"/>
              <a:t> -  </a:t>
            </a:r>
            <a:r>
              <a:rPr lang="sk-SK" sz="2400" b="1" dirty="0">
                <a:solidFill>
                  <a:schemeClr val="accent1"/>
                </a:solidFill>
              </a:rPr>
              <a:t>zverejnenie témy PFIČ – </a:t>
            </a:r>
            <a:r>
              <a:rPr lang="sk-SK" sz="2400" dirty="0">
                <a:solidFill>
                  <a:schemeClr val="tx2"/>
                </a:solidFill>
              </a:rPr>
              <a:t>nutnosť </a:t>
            </a:r>
            <a:r>
              <a:rPr lang="sk-SK" sz="2400" b="1" dirty="0">
                <a:solidFill>
                  <a:schemeClr val="tx2"/>
                </a:solidFill>
              </a:rPr>
              <a:t>byť v učebni </a:t>
            </a:r>
            <a:r>
              <a:rPr lang="sk-SK" sz="2400" dirty="0">
                <a:solidFill>
                  <a:schemeClr val="tx2"/>
                </a:solidFill>
              </a:rPr>
              <a:t>pod dozorom administrátora, neodchádzať na toaletu ...</a:t>
            </a:r>
          </a:p>
          <a:p>
            <a:endParaRPr lang="sk-SK" sz="2400" dirty="0"/>
          </a:p>
          <a:p>
            <a:endParaRPr lang="sk-SK" sz="2400" dirty="0"/>
          </a:p>
          <a:p>
            <a:endParaRPr lang="sk-SK" sz="2400" dirty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1639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303" y="624110"/>
            <a:ext cx="10180309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z AJ  -   13. marec 2024</a:t>
            </a:r>
            <a:br>
              <a:rPr lang="sk-SK" dirty="0"/>
            </a:br>
            <a:r>
              <a:rPr lang="sk-SK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4303" y="1584251"/>
            <a:ext cx="10180309" cy="5151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  <a:p>
            <a:r>
              <a:rPr lang="sk-SK" sz="3200" b="1" dirty="0">
                <a:solidFill>
                  <a:schemeClr val="accent1"/>
                </a:solidFill>
              </a:rPr>
              <a:t>13.00 – 14.00  -  administrácia PFIČ</a:t>
            </a:r>
          </a:p>
          <a:p>
            <a:r>
              <a:rPr lang="sk-SK" sz="3200" dirty="0"/>
              <a:t>čas na vypracovanie:  </a:t>
            </a:r>
            <a:r>
              <a:rPr lang="sk-SK" sz="3200" b="1" dirty="0">
                <a:solidFill>
                  <a:schemeClr val="tx2"/>
                </a:solidFill>
              </a:rPr>
              <a:t>60 minút</a:t>
            </a:r>
          </a:p>
          <a:p>
            <a:r>
              <a:rPr lang="sk-SK" sz="3200" dirty="0">
                <a:solidFill>
                  <a:schemeClr val="tx2"/>
                </a:solidFill>
              </a:rPr>
              <a:t>rozsah:  </a:t>
            </a:r>
            <a:r>
              <a:rPr lang="sk-SK" sz="3200" b="1" dirty="0">
                <a:solidFill>
                  <a:schemeClr val="tx2"/>
                </a:solidFill>
              </a:rPr>
              <a:t>160 až 180 slov</a:t>
            </a:r>
          </a:p>
          <a:p>
            <a:endParaRPr lang="sk-SK" sz="3200" b="1" dirty="0">
              <a:solidFill>
                <a:schemeClr val="tx2"/>
              </a:solidFill>
            </a:endParaRPr>
          </a:p>
          <a:p>
            <a:r>
              <a:rPr lang="sk-SK" sz="2400" dirty="0">
                <a:solidFill>
                  <a:schemeClr val="tx2"/>
                </a:solidFill>
              </a:rPr>
              <a:t>Možnosť pripraviť si koncept na papier označený pečiatkou školy, ktorý je potrebné prepísať do tlačiva na čistopis.                          Na text konceptu sa pri hodnotení neprihliada. </a:t>
            </a:r>
          </a:p>
          <a:p>
            <a:r>
              <a:rPr lang="sk-SK" sz="2400" dirty="0">
                <a:solidFill>
                  <a:schemeClr val="tx2"/>
                </a:solidFill>
              </a:rPr>
              <a:t>Každý žiak dostane len jedno tlačivo na PFIČ z AJ. </a:t>
            </a:r>
          </a:p>
          <a:p>
            <a:endParaRPr lang="sk-SK" sz="3200" dirty="0">
              <a:solidFill>
                <a:schemeClr val="tx2"/>
              </a:solidFill>
            </a:endParaRPr>
          </a:p>
          <a:p>
            <a:endParaRPr lang="sk-SK" sz="3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41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4294967295"/>
          </p:nvPr>
        </p:nvSpPr>
        <p:spPr>
          <a:xfrm>
            <a:off x="1752600" y="745030"/>
            <a:ext cx="9819290" cy="591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/>
              <a:t>Ďakujem za pozornosť </a:t>
            </a:r>
          </a:p>
          <a:p>
            <a:pPr marL="0" indent="0">
              <a:buNone/>
            </a:pPr>
            <a:r>
              <a:rPr lang="sk-SK" sz="3200" b="1"/>
              <a:t>                         a všetkým </a:t>
            </a:r>
            <a:r>
              <a:rPr lang="sk-SK" sz="3200" b="1" dirty="0"/>
              <a:t>vám prajem </a:t>
            </a:r>
          </a:p>
          <a:p>
            <a:pPr marL="0" indent="0">
              <a:buNone/>
            </a:pPr>
            <a:r>
              <a:rPr lang="sk-SK" sz="3200" b="1" dirty="0"/>
              <a:t>						                	úspešnú maturitu !!!</a:t>
            </a: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25" y="2917668"/>
            <a:ext cx="6096000" cy="3429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677896" y="5423338"/>
            <a:ext cx="2969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Koordinátor  </a:t>
            </a:r>
            <a:r>
              <a:rPr lang="sk-SK" b="1"/>
              <a:t>MS  2024</a:t>
            </a:r>
            <a:endParaRPr lang="sk-SK" b="1" dirty="0"/>
          </a:p>
          <a:p>
            <a:endParaRPr lang="sk-SK" b="1" dirty="0"/>
          </a:p>
          <a:p>
            <a:r>
              <a:rPr lang="sk-SK" b="1" dirty="0"/>
              <a:t>Mgr. Dana </a:t>
            </a:r>
            <a:r>
              <a:rPr lang="sk-SK" b="1" dirty="0" err="1"/>
              <a:t>Kronfráterová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367287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23900" y="1587500"/>
            <a:ext cx="10780712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Čo so sebou musíte priniesť, čo nesmiete zabudnúť: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občiansky preukaz </a:t>
            </a:r>
            <a:r>
              <a:rPr lang="sk-SK" sz="2000" dirty="0"/>
              <a:t>-  v prípade straty – pas, vodičský preukaz,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rodné číslo,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kód školy </a:t>
            </a:r>
            <a:r>
              <a:rPr lang="sk-SK" sz="2000" dirty="0"/>
              <a:t>– nástenka,  </a:t>
            </a:r>
            <a:r>
              <a:rPr lang="sk-SK" sz="2000" b="1" dirty="0">
                <a:solidFill>
                  <a:schemeClr val="accent1"/>
                </a:solidFill>
              </a:rPr>
              <a:t>651503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známka zo SJL a ANJ na polročnom vysvedčení v 4. ročníku.</a:t>
            </a:r>
          </a:p>
          <a:p>
            <a:pPr>
              <a:buFontTx/>
              <a:buChar char="-"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>
                <a:solidFill>
                  <a:schemeClr val="accent2">
                    <a:lumMod val="75000"/>
                  </a:schemeClr>
                </a:solidFill>
              </a:rPr>
              <a:t>Čo si  môžete so sebou vziať do učebne: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1"/>
                </a:solidFill>
              </a:rPr>
              <a:t>hygienické vreckovky,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</a:rPr>
              <a:t>len nápoj,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1"/>
                </a:solidFill>
              </a:rPr>
              <a:t>iné občerstvenie  je povolené len popoludní na PFIČ zo SJL</a:t>
            </a:r>
          </a:p>
          <a:p>
            <a:pPr marL="0" indent="0">
              <a:buNone/>
            </a:pPr>
            <a:endParaRPr lang="sk-SK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000" dirty="0">
                <a:solidFill>
                  <a:schemeClr val="tx1"/>
                </a:solidFill>
              </a:rPr>
              <a:t>Pri občerstvovaní nesmiete rušiť spolužiakov ani znečistiť hárky !!!</a:t>
            </a:r>
          </a:p>
          <a:p>
            <a:pPr marL="0" indent="0">
              <a:buNone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5593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1" y="624110"/>
            <a:ext cx="101584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10818812" cy="431102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Čo so sebou nesmiete zobrať do učebne: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peračníky,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učebnice, zošity a inú literatúru,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mobilné telefóny a ďalšie elektronické zariadenia s možnosťou pripojenia na internet  - </a:t>
            </a:r>
            <a:r>
              <a:rPr lang="sk-SK" sz="2400" b="1" dirty="0" err="1">
                <a:solidFill>
                  <a:schemeClr val="tx1"/>
                </a:solidFill>
              </a:rPr>
              <a:t>smart</a:t>
            </a:r>
            <a:r>
              <a:rPr lang="sk-SK" sz="2400" b="1" dirty="0">
                <a:solidFill>
                  <a:schemeClr val="tx1"/>
                </a:solidFill>
              </a:rPr>
              <a:t> hodinky !!!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dirty="0">
                <a:solidFill>
                  <a:schemeClr val="tx1"/>
                </a:solidFill>
              </a:rPr>
              <a:t>Učebne, v ktorých máte odložené osobné veci, si môžete zamknúť.</a:t>
            </a:r>
            <a:endParaRPr lang="sk-SK" sz="2400" dirty="0"/>
          </a:p>
          <a:p>
            <a:pPr marL="0" indent="0">
              <a:buNone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dirty="0">
              <a:solidFill>
                <a:schemeClr val="tx1"/>
              </a:solidFill>
            </a:endParaRPr>
          </a:p>
          <a:p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0801" y="624110"/>
            <a:ext cx="101838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0801" y="1701800"/>
            <a:ext cx="10183811" cy="5054600"/>
          </a:xfrm>
        </p:spPr>
        <p:txBody>
          <a:bodyPr>
            <a:normAutofit fontScale="25000" lnSpcReduction="20000"/>
          </a:bodyPr>
          <a:lstStyle/>
          <a:p>
            <a:r>
              <a:rPr lang="sk-SK" sz="9600" b="1" dirty="0">
                <a:solidFill>
                  <a:schemeClr val="accent2">
                    <a:lumMod val="75000"/>
                  </a:schemeClr>
                </a:solidFill>
              </a:rPr>
              <a:t>Pokyny ohľadom opúšťania učebne počas administrácie: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len v nevyhnutných prípadoch s uvedením dôvodu administrátorovi,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pri odchode je potrebné vložiť OH do testu a zatvorený test priniesť na katedru,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mimo učebne môže byť najviac 1 žiak.</a:t>
            </a:r>
          </a:p>
          <a:p>
            <a:pPr marL="0" indent="0">
              <a:buNone/>
            </a:pPr>
            <a:endParaRPr lang="sk-SK" sz="9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9600" b="1" dirty="0">
                <a:solidFill>
                  <a:schemeClr val="tx1"/>
                </a:solidFill>
              </a:rPr>
              <a:t>Zákaz opustenia učebne počas EČ AJ počas počúvania s porozumením a počas zverejňovania tém PFIČ zo SJL a AJ.</a:t>
            </a:r>
          </a:p>
          <a:p>
            <a:pPr marL="0" indent="0">
              <a:buNone/>
            </a:pPr>
            <a:endParaRPr lang="sk-SK" sz="8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80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6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8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8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6000" b="1" dirty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endParaRPr lang="sk-SK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k-SK" sz="2400" dirty="0">
              <a:solidFill>
                <a:schemeClr val="tx1"/>
              </a:solidFill>
            </a:endParaRPr>
          </a:p>
          <a:p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760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1" y="624110"/>
            <a:ext cx="101584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60500" y="1739900"/>
            <a:ext cx="10044112" cy="4171322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Pokyny ohľadom skončenie práce pred oficiálnym koncom administrácie: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</a:rPr>
              <a:t>odchod oznámiť administrátorovi zdvihnutím ruky,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rgbClr val="C00000"/>
                </a:solidFill>
              </a:rPr>
              <a:t>počas EČ  </a:t>
            </a:r>
            <a:r>
              <a:rPr lang="sk-SK" sz="2400" dirty="0">
                <a:solidFill>
                  <a:schemeClr val="tx1"/>
                </a:solidFill>
              </a:rPr>
              <a:t>- </a:t>
            </a:r>
            <a:r>
              <a:rPr lang="sk-SK" sz="2400" b="1" dirty="0">
                <a:solidFill>
                  <a:schemeClr val="tx1"/>
                </a:solidFill>
              </a:rPr>
              <a:t>vyplnené OH</a:t>
            </a:r>
            <a:r>
              <a:rPr lang="sk-SK" sz="2400" dirty="0">
                <a:solidFill>
                  <a:schemeClr val="tx1"/>
                </a:solidFill>
              </a:rPr>
              <a:t>, pomocný papier a test nechať položené na lavici otočené </a:t>
            </a:r>
            <a:r>
              <a:rPr lang="sk-SK" sz="2400" b="1" dirty="0">
                <a:solidFill>
                  <a:schemeClr val="tx1"/>
                </a:solidFill>
              </a:rPr>
              <a:t>zadnými stranami nahor,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rgbClr val="C00000"/>
                </a:solidFill>
              </a:rPr>
              <a:t>počas PFIČ </a:t>
            </a:r>
            <a:r>
              <a:rPr lang="sk-SK" sz="2400" b="1" dirty="0">
                <a:solidFill>
                  <a:schemeClr val="tx1"/>
                </a:solidFill>
              </a:rPr>
              <a:t>– tlačivo PFIČ </a:t>
            </a:r>
            <a:r>
              <a:rPr lang="sk-SK" sz="2400" dirty="0">
                <a:solidFill>
                  <a:schemeClr val="tx1"/>
                </a:solidFill>
              </a:rPr>
              <a:t>nechať položené </a:t>
            </a:r>
            <a:r>
              <a:rPr lang="sk-SK" sz="2400" b="1" dirty="0">
                <a:solidFill>
                  <a:schemeClr val="tx1"/>
                </a:solidFill>
              </a:rPr>
              <a:t>prednou stranou nahor, </a:t>
            </a:r>
            <a:r>
              <a:rPr lang="sk-SK" sz="2400" dirty="0">
                <a:solidFill>
                  <a:schemeClr val="tx1"/>
                </a:solidFill>
              </a:rPr>
              <a:t>témy PFIČ MS a pomocný papier s konceptom nechať na lavici pod tlačivom PFIČ tak, aby z nich nebolo možné čítať.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57" y="5168272"/>
            <a:ext cx="30861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8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0335" y="624110"/>
            <a:ext cx="10154277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0335" y="2133600"/>
            <a:ext cx="10154277" cy="4352260"/>
          </a:xfrm>
        </p:spPr>
        <p:txBody>
          <a:bodyPr>
            <a:normAutofit lnSpcReduction="10000"/>
          </a:bodyPr>
          <a:lstStyle/>
          <a:p>
            <a:r>
              <a:rPr lang="sk-SK" sz="2400" b="1" dirty="0">
                <a:solidFill>
                  <a:schemeClr val="accent1"/>
                </a:solidFill>
              </a:rPr>
              <a:t>Prerušenie maturitnej skúšky </a:t>
            </a:r>
            <a:r>
              <a:rPr lang="sk-SK" sz="2400" dirty="0">
                <a:solidFill>
                  <a:schemeClr val="tx2"/>
                </a:solidFill>
              </a:rPr>
              <a:t>v prípade, ak sa v priebehu EČ a PFIČ budete správať nevhodným spôsobom: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používanie nepovolených pomôcok, mobilného telefónu,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 	komunikovanie mobilným telefónom,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odpisovanie,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vyrušovanie.</a:t>
            </a:r>
          </a:p>
          <a:p>
            <a:pPr marL="0" indent="0">
              <a:buNone/>
            </a:pPr>
            <a:endParaRPr lang="sk-SK" sz="2400" b="1" dirty="0">
              <a:solidFill>
                <a:schemeClr val="accent1"/>
              </a:solidFill>
            </a:endParaRPr>
          </a:p>
          <a:p>
            <a:r>
              <a:rPr lang="sk-SK" sz="2400" b="1" dirty="0">
                <a:solidFill>
                  <a:schemeClr val="accent1"/>
                </a:solidFill>
              </a:rPr>
              <a:t>Po prerušení vašej MS predsedom predmetovej maturitnej komisie  musíte opustiť učebňu, skúška je neplatná a musíte ju opakovať v riadnom termíne nasledujúceho šk. roka.</a:t>
            </a:r>
            <a:r>
              <a:rPr lang="sk-SK" sz="2400" dirty="0">
                <a:solidFill>
                  <a:schemeClr val="accent1"/>
                </a:solidFill>
              </a:rPr>
              <a:t>	</a:t>
            </a:r>
            <a:endParaRPr lang="sk-S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3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8029" y="624110"/>
            <a:ext cx="10426583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12. a 13. marec 2024</a:t>
            </a:r>
            <a:br>
              <a:rPr lang="sk-SK" dirty="0"/>
            </a:b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b="1" dirty="0">
                <a:solidFill>
                  <a:schemeClr val="tx2"/>
                </a:solidFill>
              </a:rPr>
              <a:t>9.25 – 9.45</a:t>
            </a:r>
            <a:r>
              <a:rPr lang="sk-SK" dirty="0">
                <a:solidFill>
                  <a:schemeClr val="tx2"/>
                </a:solidFill>
              </a:rPr>
              <a:t>  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8029" y="2133600"/>
            <a:ext cx="10821871" cy="3777622"/>
          </a:xfrm>
        </p:spPr>
        <p:txBody>
          <a:bodyPr/>
          <a:lstStyle/>
          <a:p>
            <a:r>
              <a:rPr lang="sk-SK" sz="3200" b="1" dirty="0">
                <a:solidFill>
                  <a:schemeClr val="accent2">
                    <a:lumMod val="75000"/>
                  </a:schemeClr>
                </a:solidFill>
              </a:rPr>
              <a:t>úvodné pokyny v pridelených učebniach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Administrátor rozsadí žiakov – každý sedí sám v lavici za sebou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/>
              <a:t>Vypĺňanie záhlavia oboch </a:t>
            </a:r>
            <a:r>
              <a:rPr lang="sk-SK" sz="2400" dirty="0" err="1"/>
              <a:t>odpoveďových</a:t>
            </a:r>
            <a:r>
              <a:rPr lang="sk-SK" sz="2400" dirty="0"/>
              <a:t> hárkov s </a:t>
            </a:r>
            <a:r>
              <a:rPr lang="sk-SK" sz="2400" dirty="0" err="1"/>
              <a:t>piktogrammi</a:t>
            </a:r>
            <a:r>
              <a:rPr lang="sk-SK" sz="2400" dirty="0"/>
              <a:t>         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40" y="4365766"/>
            <a:ext cx="10656772" cy="1989019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3857296" y="5549462"/>
            <a:ext cx="3699641" cy="7777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324" y="3752025"/>
            <a:ext cx="537803" cy="53200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205" y="3771202"/>
            <a:ext cx="515580" cy="532001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10405241" y="5023945"/>
            <a:ext cx="451945" cy="33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166753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Záhlavie </a:t>
            </a:r>
            <a:r>
              <a:rPr lang="sk-SK" b="1" dirty="0" err="1"/>
              <a:t>odpoveďového</a:t>
            </a:r>
            <a:r>
              <a:rPr lang="sk-SK" b="1" dirty="0"/>
              <a:t> hárku</a:t>
            </a:r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48555" y="1455014"/>
            <a:ext cx="8915400" cy="166400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800100" y="3251200"/>
            <a:ext cx="113919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Kód školy:  </a:t>
            </a:r>
            <a:r>
              <a:rPr lang="sk-SK" sz="2000" b="1" dirty="0">
                <a:solidFill>
                  <a:schemeClr val="accent1"/>
                </a:solidFill>
              </a:rPr>
              <a:t>651 503</a:t>
            </a:r>
            <a:r>
              <a:rPr lang="sk-SK" sz="2000" b="1" dirty="0"/>
              <a:t>	   </a:t>
            </a:r>
          </a:p>
          <a:p>
            <a:r>
              <a:rPr lang="sk-SK" sz="2000" b="1" dirty="0"/>
              <a:t>Kód žiaka:	</a:t>
            </a:r>
            <a:r>
              <a:rPr lang="sk-SK" sz="2000" dirty="0"/>
              <a:t>rodné číslo </a:t>
            </a:r>
          </a:p>
          <a:p>
            <a:r>
              <a:rPr lang="sk-SK" sz="2000" b="1" dirty="0"/>
              <a:t>Trieda: </a:t>
            </a:r>
            <a:r>
              <a:rPr lang="sk-SK" sz="2000" dirty="0"/>
              <a:t>tak, ako je uvedené v triednom výkaze:  IV.PSA, IV.PSB, IV.M, </a:t>
            </a:r>
            <a:r>
              <a:rPr lang="sk-SK" sz="2000" dirty="0" err="1"/>
              <a:t>IV.ZuA</a:t>
            </a:r>
            <a:endParaRPr lang="sk-SK" sz="2000" dirty="0"/>
          </a:p>
          <a:p>
            <a:r>
              <a:rPr lang="sk-SK" sz="2000" b="1" dirty="0"/>
              <a:t>Kód testu: </a:t>
            </a:r>
            <a:r>
              <a:rPr lang="sk-SK" sz="2000" dirty="0"/>
              <a:t>6 číselný kód s prefixom 24, ktorý sa nachádza na ľavej strane záhlavia </a:t>
            </a:r>
          </a:p>
          <a:p>
            <a:r>
              <a:rPr lang="sk-SK" sz="2000" b="1" dirty="0"/>
              <a:t>Test: </a:t>
            </a:r>
            <a:r>
              <a:rPr lang="sk-SK" sz="2000" dirty="0"/>
              <a:t>pri administrácii SJL dopíšeme </a:t>
            </a:r>
            <a:r>
              <a:rPr lang="sk-SK" sz="2000" b="1" dirty="0"/>
              <a:t>„S“ </a:t>
            </a:r>
            <a:r>
              <a:rPr lang="sk-SK" sz="2000" dirty="0"/>
              <a:t>pred písmená JL.  Pri administrácii </a:t>
            </a:r>
            <a:r>
              <a:rPr lang="sk-SK" sz="2000" dirty="0" err="1"/>
              <a:t>ang</a:t>
            </a:r>
            <a:r>
              <a:rPr lang="sk-SK" sz="2000" dirty="0"/>
              <a:t>. jazyka  napíšeme </a:t>
            </a:r>
            <a:r>
              <a:rPr lang="sk-SK" sz="2000" b="1" dirty="0"/>
              <a:t>AJ</a:t>
            </a:r>
          </a:p>
          <a:p>
            <a:r>
              <a:rPr lang="sk-SK" sz="2000" b="1" dirty="0"/>
              <a:t>Kód skupiny: </a:t>
            </a:r>
            <a:r>
              <a:rPr lang="sk-SK" sz="2000" dirty="0"/>
              <a:t>dvojciferné číslo – 01, 02, 03, 04, ktoré je zároveň aj číslom vašej učebne</a:t>
            </a:r>
          </a:p>
          <a:p>
            <a:r>
              <a:rPr lang="sk-SK" sz="2000" b="1" dirty="0"/>
              <a:t>Dátum: </a:t>
            </a:r>
            <a:r>
              <a:rPr lang="sk-SK" sz="2000" dirty="0"/>
              <a:t>deň a mesiac, rok je predtlačený – SJL </a:t>
            </a:r>
            <a:r>
              <a:rPr lang="sk-SK" sz="2000" b="1" dirty="0"/>
              <a:t>12.03,  </a:t>
            </a:r>
            <a:r>
              <a:rPr lang="sk-SK" sz="2000" dirty="0"/>
              <a:t>ANJ</a:t>
            </a:r>
            <a:r>
              <a:rPr lang="sk-SK" sz="2000" b="1" dirty="0"/>
              <a:t> 13.03.</a:t>
            </a:r>
          </a:p>
          <a:p>
            <a:r>
              <a:rPr lang="sk-SK" sz="2000" b="1" dirty="0"/>
              <a:t>Pohlavie: </a:t>
            </a:r>
            <a:r>
              <a:rPr lang="sk-SK" sz="2000" dirty="0"/>
              <a:t>chlapci </a:t>
            </a:r>
            <a:r>
              <a:rPr lang="sk-SK" sz="2000" b="1" dirty="0"/>
              <a:t>vyznačia krížikom </a:t>
            </a:r>
            <a:r>
              <a:rPr lang="sk-SK" sz="2000" dirty="0"/>
              <a:t>pod písmeno CH, dievčatá pod D</a:t>
            </a:r>
          </a:p>
          <a:p>
            <a:r>
              <a:rPr lang="sk-SK" sz="2000" b="1" dirty="0"/>
              <a:t>Známka: </a:t>
            </a:r>
            <a:r>
              <a:rPr lang="sk-SK" sz="2000" dirty="0"/>
              <a:t>krížik pod príslušné číslo podľa známky na poslednom polročnom vysvedčení</a:t>
            </a:r>
          </a:p>
        </p:txBody>
      </p:sp>
      <p:sp>
        <p:nvSpPr>
          <p:cNvPr id="5" name="Obdĺžnik 4"/>
          <p:cNvSpPr/>
          <p:nvPr/>
        </p:nvSpPr>
        <p:spPr>
          <a:xfrm>
            <a:off x="5257469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 </a:t>
            </a:r>
          </a:p>
        </p:txBody>
      </p:sp>
      <p:sp>
        <p:nvSpPr>
          <p:cNvPr id="8" name="Obdĺžnik 7"/>
          <p:cNvSpPr/>
          <p:nvPr/>
        </p:nvSpPr>
        <p:spPr>
          <a:xfrm>
            <a:off x="8975834" y="1911866"/>
            <a:ext cx="483476" cy="2532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24</a:t>
            </a:r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3FCB49F6-9555-45C8-8B47-31E824794F29}"/>
              </a:ext>
            </a:extLst>
          </p:cNvPr>
          <p:cNvSpPr/>
          <p:nvPr/>
        </p:nvSpPr>
        <p:spPr>
          <a:xfrm>
            <a:off x="2336800" y="1911866"/>
            <a:ext cx="973667" cy="3487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10" name="Rovná spojnica 9">
            <a:extLst>
              <a:ext uri="{FF2B5EF4-FFF2-40B4-BE49-F238E27FC236}">
                <a16:creationId xmlns:a16="http://schemas.microsoft.com/office/drawing/2014/main" id="{514BC267-B403-4EA4-B3D7-B1173B0B0169}"/>
              </a:ext>
            </a:extLst>
          </p:cNvPr>
          <p:cNvCxnSpPr>
            <a:cxnSpLocks/>
          </p:cNvCxnSpPr>
          <p:nvPr/>
        </p:nvCxnSpPr>
        <p:spPr>
          <a:xfrm>
            <a:off x="3310467" y="2267466"/>
            <a:ext cx="1778000" cy="20251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>
            <a:extLst>
              <a:ext uri="{FF2B5EF4-FFF2-40B4-BE49-F238E27FC236}">
                <a16:creationId xmlns:a16="http://schemas.microsoft.com/office/drawing/2014/main" id="{62CB1EF7-40BA-41B2-911C-6069CC8F5EC0}"/>
              </a:ext>
            </a:extLst>
          </p:cNvPr>
          <p:cNvSpPr txBox="1"/>
          <p:nvPr/>
        </p:nvSpPr>
        <p:spPr>
          <a:xfrm>
            <a:off x="3048000" y="324856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800" dirty="0"/>
              <a:t>IV.PSA</a:t>
            </a:r>
            <a:endParaRPr lang="sk-SK" dirty="0"/>
          </a:p>
        </p:txBody>
      </p:sp>
      <p:sp>
        <p:nvSpPr>
          <p:cNvPr id="14" name="Obdĺžnik 13">
            <a:extLst>
              <a:ext uri="{FF2B5EF4-FFF2-40B4-BE49-F238E27FC236}">
                <a16:creationId xmlns:a16="http://schemas.microsoft.com/office/drawing/2014/main" id="{E6355BD2-7C4C-41DE-A50B-7205385CDBA4}"/>
              </a:ext>
            </a:extLst>
          </p:cNvPr>
          <p:cNvSpPr/>
          <p:nvPr/>
        </p:nvSpPr>
        <p:spPr>
          <a:xfrm>
            <a:off x="1840222" y="1911866"/>
            <a:ext cx="440267" cy="3487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24</a:t>
            </a:r>
          </a:p>
        </p:txBody>
      </p:sp>
      <p:sp>
        <p:nvSpPr>
          <p:cNvPr id="15" name="Obdĺžnik 14">
            <a:extLst>
              <a:ext uri="{FF2B5EF4-FFF2-40B4-BE49-F238E27FC236}">
                <a16:creationId xmlns:a16="http://schemas.microsoft.com/office/drawing/2014/main" id="{ACDD3FEF-645E-4438-8545-1AF42B9EF48E}"/>
              </a:ext>
            </a:extLst>
          </p:cNvPr>
          <p:cNvSpPr/>
          <p:nvPr/>
        </p:nvSpPr>
        <p:spPr>
          <a:xfrm>
            <a:off x="1840221" y="1617133"/>
            <a:ext cx="1470245" cy="287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651503</a:t>
            </a:r>
          </a:p>
        </p:txBody>
      </p:sp>
    </p:spTree>
    <p:extLst>
      <p:ext uri="{BB962C8B-B14F-4D97-AF65-F5344CB8AC3E}">
        <p14:creationId xmlns:p14="http://schemas.microsoft.com/office/powerpoint/2010/main" val="3726720548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740</TotalTime>
  <Words>1414</Words>
  <Application>Microsoft Office PowerPoint</Application>
  <PresentationFormat>Širokouhlá</PresentationFormat>
  <Paragraphs>212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</vt:lpstr>
      <vt:lpstr>Wingdings 3</vt:lpstr>
      <vt:lpstr>Dym</vt:lpstr>
      <vt:lpstr>EČ a PFIČ  2024</vt:lpstr>
      <vt:lpstr>Všeobecné informácie</vt:lpstr>
      <vt:lpstr>Všeobecné informácie</vt:lpstr>
      <vt:lpstr>Všeobecné informácie</vt:lpstr>
      <vt:lpstr>Všeobecné informácie</vt:lpstr>
      <vt:lpstr>Všeobecné informácie</vt:lpstr>
      <vt:lpstr>Všeobecné informácie</vt:lpstr>
      <vt:lpstr>12. a 13. marec 2024  9.25 – 9.45  </vt:lpstr>
      <vt:lpstr>Záhlavie odpoveďového hárku</vt:lpstr>
      <vt:lpstr>Ďalšie pokyny k administrácii testov</vt:lpstr>
      <vt:lpstr>Testy a odpoveďové hárky</vt:lpstr>
      <vt:lpstr>Testy a odpoveďové hárky</vt:lpstr>
      <vt:lpstr>EČ  SJL  -   12. marec 2024    9.45 – 11.25  - administrácia testov</vt:lpstr>
      <vt:lpstr>EČ  SJL  -   12. marec 2024    9.45 – 11.25  - administrácia testov</vt:lpstr>
      <vt:lpstr>EČ zo SJL  -   12. marec 2024    9.45 – 11.25  - administrácia testov</vt:lpstr>
      <vt:lpstr>EČ zo  SJL  -   12. marec 2024    9.45 – 11.25  - administrácia testov</vt:lpstr>
      <vt:lpstr>PFIČ zo SJL  -   12. marec 2024 </vt:lpstr>
      <vt:lpstr>PFIČ zo SJL  -   12. marec 2024  </vt:lpstr>
      <vt:lpstr>EČ z  AJ  -   13. marec 2024     </vt:lpstr>
      <vt:lpstr>PFIČ z AJ  -   13. marec 2024 </vt:lpstr>
      <vt:lpstr>PFIČ z AJ  -   13. marec 2024 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EČ a PFIČ  2020</dc:title>
  <dc:creator>Ucitel</dc:creator>
  <cp:lastModifiedBy>Zastupkyna</cp:lastModifiedBy>
  <cp:revision>59</cp:revision>
  <dcterms:created xsi:type="dcterms:W3CDTF">2020-02-29T20:05:48Z</dcterms:created>
  <dcterms:modified xsi:type="dcterms:W3CDTF">2024-02-23T12:48:22Z</dcterms:modified>
</cp:coreProperties>
</file>