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57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89" r:id="rId13"/>
    <p:sldId id="290" r:id="rId14"/>
    <p:sldId id="291" r:id="rId15"/>
    <p:sldId id="270" r:id="rId16"/>
    <p:sldId id="271" r:id="rId17"/>
    <p:sldId id="274" r:id="rId18"/>
    <p:sldId id="275" r:id="rId19"/>
    <p:sldId id="272" r:id="rId20"/>
    <p:sldId id="276" r:id="rId21"/>
    <p:sldId id="258" r:id="rId22"/>
    <p:sldId id="277" r:id="rId23"/>
    <p:sldId id="278" r:id="rId24"/>
    <p:sldId id="279" r:id="rId25"/>
    <p:sldId id="292" r:id="rId26"/>
    <p:sldId id="265" r:id="rId27"/>
    <p:sldId id="283" r:id="rId28"/>
    <p:sldId id="267" r:id="rId29"/>
    <p:sldId id="269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0D68F-0A47-4EE7-911E-2AAB1F188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1C6CF8-13CF-481F-A373-48EF70524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2B52F8-C709-4B54-91A1-4344879B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BBD9BB-6393-4190-BDF6-E112F2F1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7262AA-608B-46FB-8FA3-69A17F31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29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91181-832C-4A0A-B61D-92D0993D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FDC9461-B8F0-4C59-A313-3743E91FB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564169A-D55C-4C0B-BD43-0AC0539D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FB19E4-14BD-4F01-8BA7-9BEBD0D2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6392BE9-9BBD-4519-B2F7-39D949AF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06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E42E556-9FCC-43A2-BFCE-DB86AC58C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B67A5C0-EA42-4899-A555-237194C48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D650058-6051-4301-ABB3-6C1DF5AD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DC8230-D1A3-4362-9014-90505676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5EAE575-E357-449E-91B0-1385F74A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37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7DF21-6CAF-496E-812C-A8E65FC3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B6222B-F101-413F-B999-16E75F1B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9A52B3-E95F-46B1-8D5C-D2F3F090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8B7F5B-0352-47FD-8CF2-044B0983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3EC9F5-50C6-42CD-ADFC-3CF64DEE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2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5B4F1-6C94-46BB-8215-F18B611C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46878-18BC-459B-9D85-4A31E3FCD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BC7A06-454A-4777-8465-8585DC39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B69F36-25AA-4C9A-90AE-706B6BD2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4376BB-5CE3-466F-9446-E9D9C537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4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805BC-1C9F-4F12-A0A0-14A9DF19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5B20D2-0615-4791-A050-1C0F91093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78438B1-DEA4-4B7E-A8FE-DA9E2A077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20EF308-F330-4581-A138-441BD75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6BBE638-AE4D-4635-AD7A-9ED7F08B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8A9E64D-517F-40C3-8C5C-2CDA0C45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15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2EB2F-D6C8-481B-9658-638371DE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6E9C81-9BF7-4048-A81C-7CC018846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F0785F-B4CA-4EF9-ADBE-AD57C3C02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0152CF-CE82-46C4-AFA4-2C5B13AEC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E849BCF-00C1-45E6-8C57-D13BEEFA7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5A6522A-BD0A-4EA9-9A0F-F000EEF4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6E3C294-D474-4D96-B960-8365AB87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1F5CA10-232B-4A8D-8720-B4EF47C1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7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F054C-48F9-4D7A-BF67-FB9EAF49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28D76FA-7FD1-4F9C-895D-4278D804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B7D218-A083-4A8E-88AB-DEFD2F88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EC33CA-7B3B-420F-A024-DA60A32B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1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1B6D8AA-0C6E-4460-877D-C0851ECF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EC1410B-0C40-4C25-B931-FF67A51F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DE57BF2-C29C-4D42-A600-77FF55C8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596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BF05B-EBFB-4A66-8DD7-C44699E0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D767AB-249A-4BBE-8885-9C398926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9E6258-9C32-483F-8628-9BA770B99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E10CCD-3BDC-43CC-80C2-EAECD485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A3ED076-2C93-4240-A863-591CC254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7A75DC-7F07-4606-99FD-03367D42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19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36172-9801-46B6-8256-81047FA5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1804BDD-6AE3-4DE3-B255-849A4F046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A4734B-13F6-4418-93B0-D17686C10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23C8C04-7733-4751-9763-F895AD17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3E18C2-B448-49A3-841F-BC88B34E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65A9FD-9C42-4FBF-9C31-45692872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5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AB64E8E-21BB-4F74-9669-C3325B46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814C-6F0B-4128-95FB-8AF347EFE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2DC199-E706-41B5-8DDB-F54D83F45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AFE0-8E54-46CA-85DD-33D877C0B33A}" type="datetimeFigureOut">
              <a:rPr lang="sk-SK" smtClean="0"/>
              <a:t>28.04.2022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C09C07-D065-41F8-990D-ACCC95CF6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7EC6C0-74B0-4B39-B42C-34D9EAA5F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64D2-4021-44B4-94D6-05587EE50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3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E96C0-0936-4B51-8191-0325479FD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70" y="583096"/>
            <a:ext cx="9634330" cy="1655763"/>
          </a:xfrm>
        </p:spPr>
        <p:txBody>
          <a:bodyPr>
            <a:normAutofit/>
          </a:bodyPr>
          <a:lstStyle/>
          <a:p>
            <a:r>
              <a:rPr lang="sk-SK" sz="8800" b="1" dirty="0"/>
              <a:t>Agresivita v škole</a:t>
            </a:r>
          </a:p>
        </p:txBody>
      </p:sp>
      <p:pic>
        <p:nvPicPr>
          <p:cNvPr id="9" name="Obrázok 8" descr="V Ružinove spustia projekt pre agresívne deti - Žena SME">
            <a:extLst>
              <a:ext uri="{FF2B5EF4-FFF2-40B4-BE49-F238E27FC236}">
                <a16:creationId xmlns:a16="http://schemas.microsoft.com/office/drawing/2014/main" id="{DC4FA3E1-BC53-4090-B4E9-74BC995D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78" y="2421271"/>
            <a:ext cx="4578384" cy="3540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86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90061-7E80-4C36-AD34-3A2DEA92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170920" cy="951611"/>
          </a:xfrm>
        </p:spPr>
        <p:txBody>
          <a:bodyPr/>
          <a:lstStyle/>
          <a:p>
            <a:r>
              <a:rPr lang="sk-SK" dirty="0"/>
              <a:t>Motívy verbálneho agresívneho správania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5DF475-0A37-4107-8565-D841927B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825625"/>
            <a:ext cx="11532042" cy="466725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Ventilácia hnevu </a:t>
            </a:r>
            <a:r>
              <a:rPr lang="sk-SK" i="1" dirty="0"/>
              <a:t>(bezpečný, ale nie nie konštruktívny spôsob prejavenia </a:t>
            </a:r>
          </a:p>
          <a:p>
            <a:pPr marL="0" indent="0">
              <a:buNone/>
            </a:pPr>
            <a:r>
              <a:rPr lang="sk-SK" i="1" dirty="0"/>
              <a:t>                                  hnevu, nespokojnosti, podráždenosti....)</a:t>
            </a:r>
          </a:p>
          <a:p>
            <a:r>
              <a:rPr lang="sk-SK" dirty="0"/>
              <a:t>Sebakontrola agresora </a:t>
            </a:r>
            <a:r>
              <a:rPr lang="sk-SK" i="1" dirty="0"/>
              <a:t>(uvedomenie si dôsledkov fyzického agresívneho </a:t>
            </a:r>
          </a:p>
          <a:p>
            <a:pPr marL="0" indent="0">
              <a:buNone/>
            </a:pPr>
            <a:r>
              <a:rPr lang="sk-SK" i="1" dirty="0"/>
              <a:t>                          konania, uvedomenie si fyzickej prevahy protivníka,  nevhodné           </a:t>
            </a:r>
          </a:p>
          <a:p>
            <a:pPr marL="0" indent="0">
              <a:buNone/>
            </a:pPr>
            <a:r>
              <a:rPr lang="sk-SK" i="1" dirty="0"/>
              <a:t>                          prostredie, prítomnosť svedkov, rešpekt pred protivníkom,  </a:t>
            </a:r>
          </a:p>
          <a:p>
            <a:pPr marL="0" indent="0">
              <a:buNone/>
            </a:pPr>
            <a:r>
              <a:rPr lang="sk-SK" i="1" dirty="0"/>
              <a:t>                          uvedomelosť a osobnostná vyspelosť agresora)</a:t>
            </a:r>
          </a:p>
          <a:p>
            <a:r>
              <a:rPr lang="sk-SK" dirty="0"/>
              <a:t>Neprítomnosť cieľa </a:t>
            </a:r>
            <a:r>
              <a:rPr lang="sk-SK" i="1" dirty="0"/>
              <a:t>(cieľ nie je fyzicky prítomný)</a:t>
            </a:r>
          </a:p>
          <a:p>
            <a:r>
              <a:rPr lang="sk-SK" dirty="0"/>
              <a:t>Provokácia </a:t>
            </a:r>
            <a:r>
              <a:rPr lang="sk-SK" i="1" dirty="0"/>
              <a:t>(vyprovokovať iné dieťa k fyzickému útoku a takto ho nepriamo </a:t>
            </a:r>
          </a:p>
          <a:p>
            <a:pPr marL="0" indent="0">
              <a:buNone/>
            </a:pPr>
            <a:r>
              <a:rPr lang="sk-SK" i="1" dirty="0"/>
              <a:t>                        poškodiť, uštipačné narážky, urážky..)</a:t>
            </a:r>
          </a:p>
          <a:p>
            <a:r>
              <a:rPr lang="sk-SK" dirty="0"/>
              <a:t>Zámer ublížiť nepriamou cestou </a:t>
            </a:r>
            <a:r>
              <a:rPr lang="sk-SK" i="1" dirty="0"/>
              <a:t>(ohováranie, osočovanie...)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766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4D049-6D3C-4031-B5AB-53AA47D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Fyzická  agresivita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A8A6A0-D93E-4807-903B-CA4E046C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825625"/>
            <a:ext cx="11304104" cy="4667250"/>
          </a:xfrm>
        </p:spPr>
        <p:txBody>
          <a:bodyPr/>
          <a:lstStyle/>
          <a:p>
            <a:r>
              <a:rPr lang="sk-SK" dirty="0"/>
              <a:t>Všetky formy agresívneho konania, pri ktorých dôjde k priamemu fyzickému konaniu, kontakt útočník - obeť </a:t>
            </a:r>
          </a:p>
          <a:p>
            <a:r>
              <a:rPr lang="sk-SK" dirty="0"/>
              <a:t>uplatnenie fyzickej sily voči veciam a predmetom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7A5F68A-3D8B-4B34-864C-5DB4E8EA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77" y="3543576"/>
            <a:ext cx="3509625" cy="2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0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F89F8B8B-354E-404B-80AE-5FDB4D71B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69865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r>
              <a:rPr lang="sk-SK" sz="4800" dirty="0"/>
              <a:t>.... šikanovanie je agresia</a:t>
            </a: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Aktéri šikanovania: agresor /obeť</a:t>
            </a:r>
          </a:p>
          <a:p>
            <a:pPr marL="0" lvl="0" indent="0">
              <a:lnSpc>
                <a:spcPct val="70000"/>
              </a:lnSpc>
              <a:buNone/>
            </a:pPr>
            <a:endParaRPr lang="sk-SK" sz="3300" dirty="0"/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Šikanovanie: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Fyzické: fyzické útoky (bitka, napadnutie...)</a:t>
            </a:r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endParaRPr lang="sk-SK" sz="3200" dirty="0"/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Psychické:  priama forma – prezývky, nadávky, príkazy...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                    nepriama forma – prehliadanie, ignorovanie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sk-SK" sz="3200" dirty="0"/>
              <a:t>                    </a:t>
            </a:r>
            <a:r>
              <a:rPr lang="sk-SK" sz="3200" dirty="0" err="1"/>
              <a:t>kyberšikanovanie</a:t>
            </a:r>
            <a:r>
              <a:rPr lang="sk-SK" sz="3200" dirty="0"/>
              <a:t>   </a:t>
            </a:r>
          </a:p>
          <a:p>
            <a:pPr marL="0" lvl="0" indent="0">
              <a:lnSpc>
                <a:spcPct val="70000"/>
              </a:lnSpc>
              <a:buNone/>
            </a:pPr>
            <a:endParaRPr lang="sk-SK" sz="3300" dirty="0"/>
          </a:p>
        </p:txBody>
      </p:sp>
      <p:pic>
        <p:nvPicPr>
          <p:cNvPr id="3" name="Picture 2" descr="Výsledok vyhľadávania obrázkov pre dopyt obrázok bitky medzi deťmi - fyzické šikanovanie">
            <a:extLst>
              <a:ext uri="{FF2B5EF4-FFF2-40B4-BE49-F238E27FC236}">
                <a16:creationId xmlns:a16="http://schemas.microsoft.com/office/drawing/2014/main" id="{4C44EBF5-4BBC-4D67-BE65-F5A496D0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50923" y="2673368"/>
            <a:ext cx="2571749" cy="19240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AutoShape 6" descr="Výsledok vyhľadávania obrázkov pre dopyt psychické šikanovanie">
            <a:extLst>
              <a:ext uri="{FF2B5EF4-FFF2-40B4-BE49-F238E27FC236}">
                <a16:creationId xmlns:a16="http://schemas.microsoft.com/office/drawing/2014/main" id="{2439010E-F18C-41AA-9D4D-D67F33686D40}"/>
              </a:ext>
            </a:extLst>
          </p:cNvPr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Picture 10" descr="Výsledok vyhľadávania obrázkov pre dopyt šikanovanie">
            <a:extLst>
              <a:ext uri="{FF2B5EF4-FFF2-40B4-BE49-F238E27FC236}">
                <a16:creationId xmlns:a16="http://schemas.microsoft.com/office/drawing/2014/main" id="{F1FF24FC-F0D0-4A32-BBDB-0EA0BE152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5318" y="5237709"/>
            <a:ext cx="1868526" cy="14609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F6074-6DF1-4AFA-87C1-1B42B4DA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Posudzovanie agresívneho správania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5164F0-7799-4B1F-BFB9-DE10DF3C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467037"/>
            <a:ext cx="11689976" cy="4817222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Pri posudzovaní agresívneho správania sa odporúča zvážiť: </a:t>
            </a:r>
          </a:p>
          <a:p>
            <a:pPr marL="0" indent="0">
              <a:buNone/>
            </a:pPr>
            <a:r>
              <a:rPr lang="sk-SK" dirty="0"/>
              <a:t>• či je správanie spontánne, iniciatívne alebo reaktívne, </a:t>
            </a:r>
          </a:p>
          <a:p>
            <a:pPr marL="0" indent="0">
              <a:buNone/>
            </a:pPr>
            <a:r>
              <a:rPr lang="sk-SK" dirty="0"/>
              <a:t>• či si je jedinec vedomý nesprávnosti jednania, či ho vykonal zámerne </a:t>
            </a:r>
          </a:p>
          <a:p>
            <a:pPr marL="0" indent="0">
              <a:buNone/>
            </a:pPr>
            <a:r>
              <a:rPr lang="sk-SK" dirty="0"/>
              <a:t>   a premyslene alebo impulzívne, v afekte, </a:t>
            </a:r>
          </a:p>
          <a:p>
            <a:pPr marL="0" indent="0">
              <a:buNone/>
            </a:pPr>
            <a:r>
              <a:rPr lang="sk-SK" dirty="0"/>
              <a:t>• či bol unavený alebo nie a aká bola jeho motivácia, </a:t>
            </a:r>
          </a:p>
          <a:p>
            <a:pPr marL="0" indent="0">
              <a:buNone/>
            </a:pPr>
            <a:r>
              <a:rPr lang="sk-SK" dirty="0"/>
              <a:t>• temperament a vôľu jedinca.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Medzi základné metódy posudzovania prejavov agresívneho správania v školskom prostredí zaraďujeme </a:t>
            </a:r>
            <a:r>
              <a:rPr lang="sk-SK" b="1" dirty="0">
                <a:solidFill>
                  <a:srgbClr val="0070C0"/>
                </a:solidFill>
              </a:rPr>
              <a:t>pozorovanie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983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A7082-BC8A-4B52-B369-89CE6D09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606564"/>
            <a:ext cx="11501718" cy="1325563"/>
          </a:xfrm>
        </p:spPr>
        <p:txBody>
          <a:bodyPr anchor="ctr">
            <a:normAutofit/>
          </a:bodyPr>
          <a:lstStyle/>
          <a:p>
            <a:r>
              <a:rPr lang="sk-SK" sz="3200" dirty="0"/>
              <a:t>Pri základnom posudzovaní správania žiaka, ktoré učiteľ hodnotí ako problémové, sa odporúča zvážiť: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B1B87A9-FA44-487E-AED0-12EAE4763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90832"/>
              </p:ext>
            </p:extLst>
          </p:nvPr>
        </p:nvGraphicFramePr>
        <p:xfrm>
          <a:off x="457200" y="2316847"/>
          <a:ext cx="11178988" cy="3770187"/>
        </p:xfrm>
        <a:graphic>
          <a:graphicData uri="http://schemas.openxmlformats.org/drawingml/2006/table">
            <a:tbl>
              <a:tblPr/>
              <a:tblGrid>
                <a:gridCol w="3821314">
                  <a:extLst>
                    <a:ext uri="{9D8B030D-6E8A-4147-A177-3AD203B41FA5}">
                      <a16:colId xmlns:a16="http://schemas.microsoft.com/office/drawing/2014/main" val="2507913992"/>
                    </a:ext>
                  </a:extLst>
                </a:gridCol>
                <a:gridCol w="3845937">
                  <a:extLst>
                    <a:ext uri="{9D8B030D-6E8A-4147-A177-3AD203B41FA5}">
                      <a16:colId xmlns:a16="http://schemas.microsoft.com/office/drawing/2014/main" val="3247979287"/>
                    </a:ext>
                  </a:extLst>
                </a:gridCol>
                <a:gridCol w="3511737">
                  <a:extLst>
                    <a:ext uri="{9D8B030D-6E8A-4147-A177-3AD203B41FA5}">
                      <a16:colId xmlns:a16="http://schemas.microsoft.com/office/drawing/2014/main" val="179789559"/>
                    </a:ext>
                  </a:extLst>
                </a:gridCol>
              </a:tblGrid>
              <a:tr h="35216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spontánne 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iniciatívne 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reaktívne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39728"/>
                  </a:ext>
                </a:extLst>
              </a:tr>
              <a:tr h="11807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dieťa nie je na takej vývinovej úrovni, aby bolo schopné chápať význam predpísaných noriem, iná hodnotová hierarchia dieťaťa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zvyčajne vyplýva z neochoty správať sa požadovaným spôsobom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reakciou na neprimerané požiadavky na dieťa (choroba, aktuálna nepriaznivá situácia)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354081"/>
                  </a:ext>
                </a:extLst>
              </a:tr>
              <a:tr h="35216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žiak si je vedomý nesprávnosti konania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zámerné, premyslené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impulzívne, v afekte</a:t>
                      </a:r>
                      <a:endParaRPr lang="sk-SK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35144"/>
                  </a:ext>
                </a:extLst>
              </a:tr>
              <a:tr h="62836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neposlušnosť, s prejavmi ľútosti, ospravedlnenia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 zjavný úmysel problémového správania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stres, organické poškodenie CNS, záťažové situácie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870"/>
                  </a:ext>
                </a:extLst>
              </a:tr>
              <a:tr h="35216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spôsobené únavou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motivované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ovplyvnené temperamentom a vôľou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455372"/>
                  </a:ext>
                </a:extLst>
              </a:tr>
              <a:tr h="90456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aktuálny fyzický stav dieťaťa, z toho vyplývajúca dráždivosť, choroba a pod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aká je či bola motivácia žiaka (upútavanie pozornosti, odplata, boj o moc s autoritou a pod.)</a:t>
                      </a:r>
                      <a:endParaRPr lang="sk-SK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vrodené dispozície emocionality, aktivity a </a:t>
                      </a:r>
                      <a:r>
                        <a:rPr lang="sk-S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sociability</a:t>
                      </a:r>
                      <a:endParaRPr lang="sk-SK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69" marR="13669" marT="136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3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84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DFBD8-81AE-497F-B33F-5D9BDD24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65125"/>
            <a:ext cx="10860741" cy="854075"/>
          </a:xfrm>
        </p:spPr>
        <p:txBody>
          <a:bodyPr/>
          <a:lstStyle/>
          <a:p>
            <a:r>
              <a:rPr lang="sk-SK" dirty="0"/>
              <a:t>Ako reagovať pri konflikte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1BFCE6-8DAC-4D00-A1AF-F50D8553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479176"/>
            <a:ext cx="11716871" cy="5136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1/ vyňatie, oddelenie </a:t>
            </a:r>
          </a:p>
          <a:p>
            <a:pPr marL="0" indent="0">
              <a:buNone/>
            </a:pPr>
            <a:r>
              <a:rPr lang="sk-SK" dirty="0"/>
              <a:t>– v konfliktnej situácii medzi žiakmi zabezpečte, aby nemali k sebe fyzický    </a:t>
            </a:r>
          </a:p>
          <a:p>
            <a:pPr marL="0" indent="0">
              <a:buNone/>
            </a:pPr>
            <a:r>
              <a:rPr lang="sk-SK" dirty="0"/>
              <a:t>   prístup, kým sa emócie upokoja</a:t>
            </a:r>
          </a:p>
          <a:p>
            <a:pPr>
              <a:buFontTx/>
              <a:buChar char="-"/>
            </a:pPr>
            <a:r>
              <a:rPr lang="sk-SK" dirty="0"/>
              <a:t>žiaka, ktorý stratil kontrolu nad svojím správaním premiestnime do iného </a:t>
            </a:r>
          </a:p>
          <a:p>
            <a:pPr marL="0" indent="0">
              <a:buNone/>
            </a:pPr>
            <a:r>
              <a:rPr lang="sk-SK" dirty="0"/>
              <a:t>   prostredia (prostredie s nízkou úrovňou stresu)</a:t>
            </a:r>
          </a:p>
          <a:p>
            <a:pPr>
              <a:buFontTx/>
              <a:buChar char="-"/>
            </a:pPr>
            <a:r>
              <a:rPr lang="sk-SK" dirty="0"/>
              <a:t>poskytneme emocionálnu podporu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2/ fyzické obmedzenie  </a:t>
            </a:r>
            <a:r>
              <a:rPr lang="sk-SK" dirty="0"/>
              <a:t>- ak hrozí nebezpečenstvo, že dieťa/žiak niekomu ublíži </a:t>
            </a:r>
          </a:p>
          <a:p>
            <a:pPr marL="0" indent="0">
              <a:buNone/>
            </a:pPr>
            <a:r>
              <a:rPr lang="sk-SK" dirty="0"/>
              <a:t>                                             (je dôležité mu ukázať, že nám záleží na tom, aby sme ho </a:t>
            </a:r>
          </a:p>
          <a:p>
            <a:pPr marL="0" indent="0">
              <a:buNone/>
            </a:pPr>
            <a:r>
              <a:rPr lang="sk-SK" dirty="0"/>
              <a:t>                                             ochránili pred vlastným správaním)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3/ dohľad  </a:t>
            </a:r>
            <a:r>
              <a:rPr lang="sk-SK" dirty="0"/>
              <a:t>- po upokojení situácie  držať aktérov istý čas od seba a mať situáciu pod </a:t>
            </a:r>
          </a:p>
          <a:p>
            <a:pPr marL="0" indent="0">
              <a:buNone/>
            </a:pPr>
            <a:r>
              <a:rPr lang="sk-SK" dirty="0"/>
              <a:t>                      kontrolou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878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C4D55-8884-47D4-9063-2BE6F8C8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reagovať pri verbálnej agresii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AB8A54-05E0-4B7B-89EB-A7500729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1825624"/>
            <a:ext cx="11698942" cy="4879975"/>
          </a:xfrm>
        </p:spPr>
        <p:txBody>
          <a:bodyPr>
            <a:normAutofit lnSpcReduction="10000"/>
          </a:bodyPr>
          <a:lstStyle/>
          <a:p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1/ komunikujte nespokojnosť  </a:t>
            </a:r>
            <a:r>
              <a:rPr lang="sk-SK" dirty="0"/>
              <a:t>- jasne, dôrazne, ale pokojne vyjadrite </a:t>
            </a:r>
          </a:p>
          <a:p>
            <a:pPr marL="0" indent="0">
              <a:buNone/>
            </a:pPr>
            <a:r>
              <a:rPr lang="sk-SK" dirty="0"/>
              <a:t>                                                        nespokojnosť s jeho  správaním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2/ nedráždite dieťa/žiaka </a:t>
            </a:r>
            <a:r>
              <a:rPr lang="sk-SK" dirty="0"/>
              <a:t>– nereagujte na všetko, čo povie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3/ prirodzene ventilujte </a:t>
            </a:r>
            <a:r>
              <a:rPr lang="sk-SK" dirty="0"/>
              <a:t>– ak je pod silným tlakom emócií, umožnite mu            </a:t>
            </a:r>
          </a:p>
          <a:p>
            <a:pPr marL="0" indent="0">
              <a:buNone/>
            </a:pPr>
            <a:r>
              <a:rPr lang="sk-SK" dirty="0"/>
              <a:t>                                              ventilovať agresivitu takým spôsobom, ktorý </a:t>
            </a:r>
          </a:p>
          <a:p>
            <a:pPr marL="0" indent="0">
              <a:buNone/>
            </a:pPr>
            <a:r>
              <a:rPr lang="sk-SK" dirty="0"/>
              <a:t>                                              nebude obťažovať okolie (napr. v inej miestnosti)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4/ analyzujte a komunikujte </a:t>
            </a:r>
            <a:r>
              <a:rPr lang="sk-SK" dirty="0"/>
              <a:t>– po upokojení spolu s dieťaťom analyzujte </a:t>
            </a:r>
          </a:p>
          <a:p>
            <a:pPr marL="0" indent="0">
              <a:buNone/>
            </a:pPr>
            <a:r>
              <a:rPr lang="sk-SK" dirty="0"/>
              <a:t>                                                     príčinu jeho hnevu a hľadajte iné možnosti </a:t>
            </a:r>
          </a:p>
          <a:p>
            <a:pPr marL="0" indent="0">
              <a:buNone/>
            </a:pPr>
            <a:r>
              <a:rPr lang="sk-SK" dirty="0"/>
              <a:t>                                                     riešenia situácie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314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D2FE2-217B-402F-971D-51AEEDE6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1" y="365125"/>
            <a:ext cx="11120719" cy="132556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  <a:latin typeface="Times New Roman" panose="02020603050405020304" pitchFamily="18" charset="0"/>
              </a:rPr>
              <a:t>Riešenie problematiky agresivity v základných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a stredných školách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E63087-D0B1-4DFA-94DA-CC6D7496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1" y="1825625"/>
            <a:ext cx="11510683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effectLst/>
                <a:latin typeface="Times New Roman" panose="02020603050405020304" pitchFamily="18" charset="0"/>
              </a:rPr>
              <a:t>Z hľadiska náročnosti riešenia môžeme hovoriť o agresivite:</a:t>
            </a:r>
          </a:p>
          <a:p>
            <a:pPr marL="0" indent="0">
              <a:buNone/>
            </a:pP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a) zvládnuteľnej bežnými výchovnými opatreniami,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b) ktorú možno riešiť špeciálnymi pedagogickými opatreniami,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c) ktorá si vyžaduje aplikáciu určitého typu sociálno-psychologickej </a:t>
            </a: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intervencie v triednom kolektíve,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d) ktorá si vyžaduje ambulantnú starostlivosť (obete, agresora) v poradenskom </a:t>
            </a: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zariadení,</a:t>
            </a:r>
            <a:br>
              <a:rPr lang="sk-SK" dirty="0">
                <a:solidFill>
                  <a:srgbClr val="C00000"/>
                </a:solidFill>
              </a:rPr>
            </a:br>
            <a:r>
              <a:rPr lang="sk-SK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e) ktorá si vyžaduje ústavnú liečbu agresora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A54C6-20FA-4AAD-A24B-4CDDCF97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0977282" cy="1325563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Times New Roman" panose="02020603050405020304" pitchFamily="18" charset="0"/>
              </a:rPr>
              <a:t>Agresivita zvládnuteľná bežnými výchovnými opatreniami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3C517-55D4-48D3-B1C2-5A74DEA2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5"/>
            <a:ext cx="10977282" cy="477957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Riešenie problematiky agresívneho správania by mala začať škola v prvom rade prevenciou, preventívnymi aktivitami. 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</a:rPr>
              <a:t>T</a:t>
            </a:r>
            <a:r>
              <a:rPr lang="sk-SK" dirty="0">
                <a:effectLst/>
                <a:latin typeface="Times New Roman" panose="02020603050405020304" pitchFamily="18" charset="0"/>
              </a:rPr>
              <a:t>ieto prostriedky môžu pomôcť predchádzať vzniku agresívneho správania v triede a v škole, resp. odstraňovať ho hneď od samého začiatku.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</a:rPr>
              <a:t>dobré medziľudské vzťahy</a:t>
            </a:r>
          </a:p>
          <a:p>
            <a:pPr>
              <a:buFontTx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</a:rPr>
              <a:t> vzájomná tolerancia</a:t>
            </a:r>
          </a:p>
          <a:p>
            <a:pPr>
              <a:buFontTx/>
              <a:buChar char="-"/>
            </a:pPr>
            <a:r>
              <a:rPr lang="sk-SK" dirty="0">
                <a:effectLst/>
                <a:latin typeface="Times New Roman" panose="02020603050405020304" pitchFamily="18" charset="0"/>
              </a:rPr>
              <a:t>akceptovanie iných názorov, postojov...</a:t>
            </a:r>
          </a:p>
          <a:p>
            <a:pPr>
              <a:buFontTx/>
              <a:buChar char="-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sociálnych zručností </a:t>
            </a:r>
          </a:p>
        </p:txBody>
      </p:sp>
    </p:spTree>
    <p:extLst>
      <p:ext uri="{BB962C8B-B14F-4D97-AF65-F5344CB8AC3E}">
        <p14:creationId xmlns:p14="http://schemas.microsoft.com/office/powerpoint/2010/main" val="9745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A91D5-6385-4134-8CD9-B2C5D06B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Rozhovor s agresívnym žiakom 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43D48D-3AEA-4654-A108-32425954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452282"/>
            <a:ext cx="11192435" cy="472468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1/ dôvod, prečo sme sa stretli, čo je dôvodom</a:t>
            </a:r>
          </a:p>
          <a:p>
            <a:pPr marL="0" indent="0">
              <a:buNone/>
            </a:pPr>
            <a:r>
              <a:rPr lang="sk-SK" dirty="0"/>
              <a:t>2/ hodnotím správanie/nie žiaka</a:t>
            </a:r>
          </a:p>
          <a:p>
            <a:pPr marL="0" indent="0">
              <a:buNone/>
            </a:pPr>
            <a:r>
              <a:rPr lang="sk-SK" dirty="0"/>
              <a:t>3/ vypočuť si žiakove dôvody agresívneho správania</a:t>
            </a:r>
          </a:p>
          <a:p>
            <a:pPr marL="0" indent="0">
              <a:buNone/>
            </a:pPr>
            <a:r>
              <a:rPr lang="sk-SK" dirty="0"/>
              <a:t>4/ spoločne hľadať riešenie </a:t>
            </a:r>
          </a:p>
          <a:p>
            <a:pPr marL="0" indent="0">
              <a:buNone/>
            </a:pPr>
            <a:r>
              <a:rPr lang="sk-SK" dirty="0"/>
              <a:t>5/ navrhnúť riešenie</a:t>
            </a:r>
          </a:p>
          <a:p>
            <a:endParaRPr lang="sk-SK" dirty="0"/>
          </a:p>
          <a:p>
            <a:r>
              <a:rPr lang="sk-SK" dirty="0"/>
              <a:t>V prípade potreby kontaktovať rodičov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2DA3849-56FE-481E-80BF-29A6A1C28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44" y="3063223"/>
            <a:ext cx="4320567" cy="28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E8E28C-05BE-4FB4-BE0A-D27AAD7A8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516835"/>
            <a:ext cx="10757452" cy="5989982"/>
          </a:xfrm>
        </p:spPr>
        <p:txBody>
          <a:bodyPr/>
          <a:lstStyle/>
          <a:p>
            <a:pPr marL="0" indent="0">
              <a:buNone/>
            </a:pPr>
            <a:r>
              <a:rPr lang="sk-SK" sz="4400" dirty="0">
                <a:effectLst/>
                <a:latin typeface="Arial" panose="020B0604020202020204" pitchFamily="34" charset="0"/>
              </a:rPr>
              <a:t>Agresívne správanie detí v školskom veku 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je aktuálnym a znepokojujúcim problémom v školskom prostredí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patrí medzi rozšírené nežiadúce sociálno-patologické javy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dochádza k neustálemu nárastu a pritvrdzovaniu agresívneho</a:t>
            </a:r>
          </a:p>
          <a:p>
            <a:pPr marL="0" indent="0">
              <a:buNone/>
            </a:pPr>
            <a:r>
              <a:rPr lang="sk-SK" dirty="0">
                <a:latin typeface="Arial" panose="020B0604020202020204" pitchFamily="34" charset="0"/>
              </a:rPr>
              <a:t> </a:t>
            </a:r>
            <a:r>
              <a:rPr lang="sk-SK" dirty="0">
                <a:effectLst/>
                <a:latin typeface="Arial" panose="020B0604020202020204" pitchFamily="34" charset="0"/>
              </a:rPr>
              <a:t> správania zo strany žiakov. </a:t>
            </a:r>
          </a:p>
          <a:p>
            <a:r>
              <a:rPr lang="sk-SK" dirty="0"/>
              <a:t>čoraz viac sa rozmáha šikanovanie, </a:t>
            </a:r>
          </a:p>
          <a:p>
            <a:pPr marL="0" indent="0">
              <a:buNone/>
            </a:pPr>
            <a:r>
              <a:rPr lang="sk-SK" dirty="0"/>
              <a:t>   (fyzické a psychické) </a:t>
            </a:r>
          </a:p>
          <a:p>
            <a:r>
              <a:rPr lang="sk-SK" dirty="0"/>
              <a:t>žiaci a študenti sa čoraz vulgárnejšie </a:t>
            </a:r>
          </a:p>
          <a:p>
            <a:pPr marL="0" indent="0">
              <a:buNone/>
            </a:pPr>
            <a:r>
              <a:rPr lang="sk-SK" dirty="0"/>
              <a:t>   vyjadrujú, bežne aj pred pedagógmi.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86FC138-E880-4D61-8F4B-BFF4A30E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5" y="3128756"/>
            <a:ext cx="3725245" cy="24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18C22-1854-439B-A36F-9B7B070B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4" y="365125"/>
            <a:ext cx="11095616" cy="1325563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Times New Roman" panose="02020603050405020304" pitchFamily="18" charset="0"/>
              </a:rPr>
              <a:t>Agresivita, ktorú možno riešiť špeciálnymi pedagogickými opatreniami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6617C7-0BA3-446A-BB4D-90F61DD6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4"/>
            <a:ext cx="10977282" cy="4467599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  <a:latin typeface="Times New Roman" panose="02020603050405020304" pitchFamily="18" charset="0"/>
              </a:rPr>
              <a:t> zamerať pozornosť na nových žiakov,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dozor počas prestávok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 využívať hry a cvičenia</a:t>
            </a:r>
            <a:r>
              <a:rPr lang="sk-SK" dirty="0"/>
              <a:t> v</a:t>
            </a:r>
            <a:r>
              <a:rPr lang="sk-SK" dirty="0">
                <a:effectLst/>
                <a:latin typeface="Times New Roman" panose="02020603050405020304" pitchFamily="18" charset="0"/>
              </a:rPr>
              <a:t>yžadujúce spoluprácu detí v triede,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zaraďovať skupinové práce v škole aj mimo nej,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spoločne diskutovať a riešiť záležitosti triedy formou diskusných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triednických hodín,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naučiť deti relaxovať a odbúravať napätie, stres,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zvyšovať sebavedomie detí,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vypracovať komplexnú celoškolskú stratégiu a 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019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617F6-A2A1-4101-9C58-ECC003C5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65125"/>
            <a:ext cx="11040035" cy="1325563"/>
          </a:xfrm>
        </p:spPr>
        <p:txBody>
          <a:bodyPr/>
          <a:lstStyle/>
          <a:p>
            <a:r>
              <a:rPr lang="sk-SK" dirty="0"/>
              <a:t>Pozorovací hárok: prejavy agresívneho správania (diagnostické otázky)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8714DB-8581-41C0-8B50-26B6192D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4"/>
            <a:ext cx="11728174" cy="4879975"/>
          </a:xfrm>
        </p:spPr>
        <p:txBody>
          <a:bodyPr/>
          <a:lstStyle/>
          <a:p>
            <a:r>
              <a:rPr lang="sk-SK" dirty="0"/>
              <a:t>Aký typ agresivity u žiaka prevláda?</a:t>
            </a:r>
          </a:p>
          <a:p>
            <a:r>
              <a:rPr lang="sk-SK" dirty="0"/>
              <a:t>Akú frekvenciu má jeho agresívne správanie?</a:t>
            </a:r>
          </a:p>
          <a:p>
            <a:r>
              <a:rPr lang="sk-SK" dirty="0"/>
              <a:t>Akú intenzitu má jeho agresívne správanie?</a:t>
            </a:r>
          </a:p>
          <a:p>
            <a:r>
              <a:rPr lang="sk-SK" dirty="0"/>
              <a:t>Môžete identifikovať situácie, v ktorých sa prejavuje agresivita častejšie?</a:t>
            </a:r>
          </a:p>
          <a:p>
            <a:r>
              <a:rPr lang="sk-SK" dirty="0"/>
              <a:t>Má agresivita skôr demonštratívny charakter, alebo ide o agresivitu skrytú?</a:t>
            </a:r>
          </a:p>
          <a:p>
            <a:r>
              <a:rPr lang="sk-SK" dirty="0"/>
              <a:t>Ako sa správa žiak po agresívnom ataku? Má pocity viny a zlyhania, racionalizuje ho alebo popiera? </a:t>
            </a:r>
          </a:p>
          <a:p>
            <a:r>
              <a:rPr lang="sk-SK" dirty="0"/>
              <a:t>Aké môžu byť motívy agresívneho správania vášho žiaka? Zdajú sa vám jasné, alebo skôr nejasné?</a:t>
            </a:r>
          </a:p>
        </p:txBody>
      </p:sp>
    </p:spTree>
    <p:extLst>
      <p:ext uri="{BB962C8B-B14F-4D97-AF65-F5344CB8AC3E}">
        <p14:creationId xmlns:p14="http://schemas.microsoft.com/office/powerpoint/2010/main" val="479709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D321B-BA00-4758-B96B-607096D6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365125"/>
            <a:ext cx="11120718" cy="1325563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Agresívne správanie vyžadujúce si aplikáciu určitého typu sociálno-psychologickej intervencie v triednom kolektíve</a:t>
            </a:r>
            <a:endParaRPr lang="sk-SK" sz="3600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ED8F4-DB47-4C75-AF57-AC023836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825625"/>
            <a:ext cx="11600329" cy="4667250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effectLst/>
                <a:latin typeface="Times New Roman" panose="02020603050405020304" pitchFamily="18" charset="0"/>
              </a:rPr>
              <a:t>Ak sa agresívne správanie v škole vyskytne, je potrebné, aby sa o ňom vedelo, aby sa o ňom hovorilo.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treba čo najskôr začať s hľadaním opatrení</a:t>
            </a:r>
          </a:p>
          <a:p>
            <a:r>
              <a:rPr lang="sk-SK" dirty="0" err="1">
                <a:effectLst/>
                <a:latin typeface="Times New Roman" panose="02020603050405020304" pitchFamily="18" charset="0"/>
              </a:rPr>
              <a:t>CPPPaP</a:t>
            </a:r>
            <a:r>
              <a:rPr lang="sk-SK" dirty="0">
                <a:effectLst/>
                <a:latin typeface="Times New Roman" panose="02020603050405020304" pitchFamily="18" charset="0"/>
              </a:rPr>
              <a:t> zrealizuje intervenčný program vychádzajúc z poznatku, že zmenu správania u detí je možné uskutočňovať okrem iného aj rozvíjaním sociálno-psychologických zručností v procese zážitkového učenia</a:t>
            </a: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Aktivity zamerané na: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sociálnych zručností – najmä komunikačných zručností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Spôsobilostí na kontrolu a reguláciu hnevu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Nácvik riešenia konfliktných situácií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Zaraďovanie sociálnych hier</a:t>
            </a:r>
          </a:p>
          <a:p>
            <a:endParaRPr lang="sk-SK" dirty="0">
              <a:effectLst/>
              <a:latin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655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2A07FD-CA79-4F1B-9D13-79D26194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259976"/>
            <a:ext cx="11066929" cy="5916987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  <a:latin typeface="Times New Roman" panose="02020603050405020304" pitchFamily="18" charset="0"/>
              </a:rPr>
              <a:t>sociálne hry a cvičenia sprostredkovávajú rozličné vzťahy medzi členmi skupiny, a to nielen na vecnej, ale aj na citovej úrovni.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pri sociálnych hrách môžu deti prekonať zabehnuté spôsoby správania, cvičiť sa v schopnostiach potrebných pre prosociálne správanie a zvlášť zreteľne prežiť interakcie. 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pri sociálnej hre je možné agresívne správanie pomocou rituálu pravidiel zmeniť zvoleným spôsobom, strategicky ho využiť a použiť na neagresívne ciele.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sociálne hry a podobné cvičenia môžu navyše fungovať ako ventil a odbúravať napätie.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 hra v skupine vytvára základňu pre vedenie rozhovoru na určitú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tému, čo je oveľa účinnejšie ako prednáška, text alebo film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190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F6210F40-60BE-4D23-9158-695318023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CAD392-A7C7-408B-B5B6-A1717368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021976"/>
            <a:ext cx="7318786" cy="559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effectLst/>
                <a:latin typeface="Times New Roman" panose="02020603050405020304" pitchFamily="18" charset="0"/>
              </a:rPr>
              <a:t>Interakčné hry a cvičenia môžu deťom pomôcť: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uvedomiť si a vyjadriť agresívne pocity,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spoznávať spúšťacie mechanizmy zlosti a agresívneho správania,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lepšie porozumieť sebe aj druhým,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ovládať a odbúravať zlosť a agresivitu,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posilňovať vlastné „ja“ a vedomie vlastnej hodnoty,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nadviazať neagresívne vzťahy,</a:t>
            </a:r>
            <a:br>
              <a:rPr lang="sk-SK" dirty="0"/>
            </a:br>
            <a:r>
              <a:rPr lang="sk-SK" dirty="0">
                <a:effectLst/>
                <a:latin typeface="Times New Roman" panose="02020603050405020304" pitchFamily="18" charset="0"/>
              </a:rPr>
              <a:t>- konštruktívne a pokojne riešiť konflikty.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119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A3DBA6-A2C5-4514-836B-F99AF2E3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78296"/>
            <a:ext cx="11834191" cy="6202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Posilňovanie verbálnych zručností</a:t>
            </a:r>
          </a:p>
          <a:p>
            <a:r>
              <a:rPr lang="sk-SK" dirty="0"/>
              <a:t>aktivity na neverbálnu komunikáciu</a:t>
            </a:r>
          </a:p>
          <a:p>
            <a:r>
              <a:rPr lang="sk-SK" dirty="0"/>
              <a:t> aktivity na verbálnu komunikáciu</a:t>
            </a:r>
          </a:p>
          <a:p>
            <a:r>
              <a:rPr lang="sk-SK" dirty="0"/>
              <a:t>aktivity zamerané na aktívne počúvanie</a:t>
            </a:r>
          </a:p>
          <a:p>
            <a:pPr marL="0" indent="0">
              <a:buNone/>
            </a:pPr>
            <a:r>
              <a:rPr lang="sk-SK" b="1" dirty="0" err="1">
                <a:solidFill>
                  <a:srgbClr val="00B050"/>
                </a:solidFill>
              </a:rPr>
              <a:t>Sebapoznávacie</a:t>
            </a:r>
            <a:r>
              <a:rPr lang="sk-SK" b="1" dirty="0">
                <a:solidFill>
                  <a:srgbClr val="00B050"/>
                </a:solidFill>
              </a:rPr>
              <a:t> aktivity</a:t>
            </a:r>
            <a:r>
              <a:rPr lang="sk-SK" dirty="0">
                <a:solidFill>
                  <a:srgbClr val="00B050"/>
                </a:solidFill>
              </a:rPr>
              <a:t> </a:t>
            </a:r>
          </a:p>
          <a:p>
            <a:r>
              <a:rPr lang="pl-PL" dirty="0"/>
              <a:t>poznať svoju hodnotu, svoje silné aj slabé stránky</a:t>
            </a:r>
          </a:p>
          <a:p>
            <a:r>
              <a:rPr lang="pl-PL" dirty="0"/>
              <a:t>porozumieť svojim myšlienkam a pocitom</a:t>
            </a:r>
          </a:p>
          <a:p>
            <a:r>
              <a:rPr lang="sk-SK" dirty="0"/>
              <a:t>keď má dieťa vytvorené podmienky, aby si uvedomovalo svoju vlastnú hodnotu, zároveň dokáže vnímať aj hodnotu iných ľudí. 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Aktivity na podporu vzťahov v triednom kolektíve</a:t>
            </a:r>
          </a:p>
          <a:p>
            <a:r>
              <a:rPr lang="sk-SK" dirty="0"/>
              <a:t>čo máme spoločné</a:t>
            </a:r>
          </a:p>
          <a:p>
            <a:r>
              <a:rPr lang="sk-SK" dirty="0"/>
              <a:t>v čom sa odlišujeme – prijímanie, akceptácia, tolerancia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B050"/>
                </a:solidFill>
              </a:rPr>
              <a:t>Aktivity na uvedomenie si sociálnej opory</a:t>
            </a:r>
          </a:p>
          <a:p>
            <a:r>
              <a:rPr lang="sk-SK" dirty="0"/>
              <a:t>Na koho sa obrátim o pomoc, keď... </a:t>
            </a:r>
          </a:p>
          <a:p>
            <a:pPr marL="0" indent="0">
              <a:buNone/>
            </a:pPr>
            <a:r>
              <a:rPr lang="sk-SK" dirty="0"/>
              <a:t>(sa pohádam s kamarátom,  kto neprezradí tvoje tajomstvo,  kto si Ťa vždy vypočuje...)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48969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8FF24-809A-4890-9F36-74FAB24D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365125"/>
            <a:ext cx="11045456" cy="1325563"/>
          </a:xfrm>
        </p:spPr>
        <p:txBody>
          <a:bodyPr/>
          <a:lstStyle/>
          <a:p>
            <a:r>
              <a:rPr lang="sk-SK" dirty="0"/>
              <a:t>Predchádzanie konfliktom medzi deťmi </a:t>
            </a:r>
            <a:br>
              <a:rPr lang="sk-SK" dirty="0"/>
            </a:br>
            <a:r>
              <a:rPr lang="sk-SK" dirty="0"/>
              <a:t>napr. rozvojom komunikačných zručností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92FAA3-6C8B-4F86-896B-819BC74C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1825624"/>
            <a:ext cx="11632019" cy="4667249"/>
          </a:xfrm>
        </p:spPr>
        <p:txBody>
          <a:bodyPr/>
          <a:lstStyle/>
          <a:p>
            <a:r>
              <a:rPr lang="sk-SK" dirty="0"/>
              <a:t>Komunikačná aktivita  „Ja výrok“</a:t>
            </a:r>
          </a:p>
          <a:p>
            <a:endParaRPr lang="sk-SK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E1C0B696-C957-42A2-9A68-8FDF727C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53439"/>
              </p:ext>
            </p:extLst>
          </p:nvPr>
        </p:nvGraphicFramePr>
        <p:xfrm>
          <a:off x="313765" y="2399623"/>
          <a:ext cx="11040036" cy="4348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501">
                  <a:extLst>
                    <a:ext uri="{9D8B030D-6E8A-4147-A177-3AD203B41FA5}">
                      <a16:colId xmlns:a16="http://schemas.microsoft.com/office/drawing/2014/main" val="1236271572"/>
                    </a:ext>
                  </a:extLst>
                </a:gridCol>
                <a:gridCol w="2227249">
                  <a:extLst>
                    <a:ext uri="{9D8B030D-6E8A-4147-A177-3AD203B41FA5}">
                      <a16:colId xmlns:a16="http://schemas.microsoft.com/office/drawing/2014/main" val="2102717322"/>
                    </a:ext>
                  </a:extLst>
                </a:gridCol>
                <a:gridCol w="3322717">
                  <a:extLst>
                    <a:ext uri="{9D8B030D-6E8A-4147-A177-3AD203B41FA5}">
                      <a16:colId xmlns:a16="http://schemas.microsoft.com/office/drawing/2014/main" val="722452022"/>
                    </a:ext>
                  </a:extLst>
                </a:gridCol>
                <a:gridCol w="3074569">
                  <a:extLst>
                    <a:ext uri="{9D8B030D-6E8A-4147-A177-3AD203B41FA5}">
                      <a16:colId xmlns:a16="http://schemas.microsoft.com/office/drawing/2014/main" val="222226241"/>
                    </a:ext>
                  </a:extLst>
                </a:gridCol>
              </a:tblGrid>
              <a:tr h="3274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</a:rPr>
                        <a:t>Ja výrok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759150"/>
                  </a:ext>
                </a:extLst>
              </a:tr>
              <a:tr h="79161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Pomenujte pocit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Popíšte</a:t>
                      </a:r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konkrétne správanie druhej osoby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Popíšte, ako na vás jeho správanie pôsobí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Navrhnite riešenie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255541"/>
                  </a:ext>
                </a:extLst>
              </a:tr>
              <a:tr h="50659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Cítim sa....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keď si urobil..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pretože mi to spôsobuje...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bol by som rád, keby si...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137910"/>
                  </a:ext>
                </a:extLst>
              </a:tr>
              <a:tr h="260291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Prekáža mi...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keď robíš...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pretože potom...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bolo by dobre...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01397"/>
                  </a:ext>
                </a:extLst>
              </a:tr>
              <a:tr h="47852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mi nepríjemné...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keď mi berieš...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pretože...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prosím ťa, keby si...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420390"/>
                  </a:ext>
                </a:extLst>
              </a:tr>
              <a:tr h="47852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mi nepríjemné...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keď...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navrhujem ti..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817073"/>
                  </a:ext>
                </a:extLst>
              </a:tr>
              <a:tr h="260291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Hnevá ma...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634381"/>
                  </a:ext>
                </a:extLst>
              </a:tr>
              <a:tr h="47852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 nahnevaný/á...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030383"/>
                  </a:ext>
                </a:extLst>
              </a:tr>
              <a:tr h="260291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358444"/>
                  </a:ext>
                </a:extLst>
              </a:tr>
              <a:tr h="506590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Príklad : Prekáža mi, keď za sebou nezatváraš dvere, pretože je tu potom prievan a mám z toho zdravotné problémy. Prosím Ťa, aby si ich zatváral</a:t>
                      </a:r>
                      <a:r>
                        <a:rPr lang="sk-SK" sz="1100" u="none" strike="noStrike" dirty="0">
                          <a:effectLst/>
                        </a:rPr>
                        <a:t>.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2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005" y="1"/>
            <a:ext cx="11239995" cy="1007363"/>
          </a:xfrm>
        </p:spPr>
        <p:txBody>
          <a:bodyPr/>
          <a:lstStyle/>
          <a:p>
            <a:r>
              <a:rPr lang="sk-SK" dirty="0"/>
              <a:t>Prístupy k riešeniu konfliktnej situácie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" y="1309255"/>
            <a:ext cx="6057900" cy="5361709"/>
          </a:xfrm>
        </p:spPr>
        <p:txBody>
          <a:bodyPr>
            <a:normAutofit/>
          </a:bodyPr>
          <a:lstStyle/>
          <a:p>
            <a:r>
              <a:rPr lang="sk-SK" dirty="0"/>
              <a:t>Korytnačka = vyhýbanie sa konfliktu</a:t>
            </a:r>
          </a:p>
          <a:p>
            <a:pPr marL="0" indent="0">
              <a:buNone/>
            </a:pPr>
            <a:r>
              <a:rPr lang="sk-SK" dirty="0"/>
              <a:t>    únik – únikový štýl</a:t>
            </a:r>
          </a:p>
          <a:p>
            <a:pPr marL="0" indent="0">
              <a:buNone/>
            </a:pPr>
            <a:r>
              <a:rPr lang="sk-SK" dirty="0"/>
              <a:t>    </a:t>
            </a:r>
          </a:p>
          <a:p>
            <a:r>
              <a:rPr lang="sk-SK" dirty="0"/>
              <a:t>Žralok = dominancia</a:t>
            </a:r>
          </a:p>
          <a:p>
            <a:pPr marL="0" indent="0">
              <a:buNone/>
            </a:pPr>
            <a:r>
              <a:rPr lang="sk-SK" dirty="0"/>
              <a:t>  útok – </a:t>
            </a:r>
            <a:r>
              <a:rPr lang="sk-SK" dirty="0" err="1"/>
              <a:t>súperivý</a:t>
            </a:r>
            <a:r>
              <a:rPr lang="sk-SK" dirty="0"/>
              <a:t> štýl</a:t>
            </a:r>
          </a:p>
          <a:p>
            <a:pPr marL="0" indent="0">
              <a:buNone/>
            </a:pPr>
            <a:r>
              <a:rPr lang="sk-SK" dirty="0"/>
              <a:t>  </a:t>
            </a:r>
          </a:p>
          <a:p>
            <a:r>
              <a:rPr lang="sk-SK" dirty="0"/>
              <a:t>Medvedík = vyhovenie</a:t>
            </a:r>
          </a:p>
          <a:p>
            <a:pPr marL="0" indent="0">
              <a:buNone/>
            </a:pPr>
            <a:r>
              <a:rPr lang="sk-SK" dirty="0"/>
              <a:t>  ústupok–   prispôsobivý  štýl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12" y="2054270"/>
            <a:ext cx="1182189" cy="73295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2" y="3361193"/>
            <a:ext cx="710166" cy="12578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4" y="5056642"/>
            <a:ext cx="1267537" cy="1267537"/>
          </a:xfrm>
          <a:prstGeom prst="rect">
            <a:avLst/>
          </a:prstGeom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6057900" y="1309255"/>
            <a:ext cx="6134100" cy="554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/>
              <a:t>Líška = kompromis – kompromisný štýl</a:t>
            </a:r>
          </a:p>
          <a:p>
            <a:endParaRPr lang="sk-SK" sz="2800" dirty="0"/>
          </a:p>
          <a:p>
            <a:pPr marL="0" indent="0">
              <a:buNone/>
            </a:pPr>
            <a:endParaRPr lang="sk-SK" dirty="0"/>
          </a:p>
          <a:p>
            <a:r>
              <a:rPr lang="sk-SK" sz="2800" dirty="0"/>
              <a:t>Sova =  integrácia </a:t>
            </a:r>
          </a:p>
          <a:p>
            <a:pPr marL="0" indent="0">
              <a:buNone/>
            </a:pPr>
            <a:r>
              <a:rPr lang="sk-SK" sz="2800" dirty="0"/>
              <a:t>   (spájanie) dohoda</a:t>
            </a:r>
          </a:p>
          <a:p>
            <a:pPr marL="0" indent="0">
              <a:buNone/>
            </a:pPr>
            <a:r>
              <a:rPr lang="sk-SK" sz="2800" dirty="0"/>
              <a:t>   </a:t>
            </a:r>
            <a:endParaRPr lang="sk-SK" dirty="0"/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17" y="1839067"/>
            <a:ext cx="1028165" cy="116336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01" y="4145084"/>
            <a:ext cx="1593259" cy="1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9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2A086-E5A3-474C-8248-2B626B89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Aktivita: Terč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1DE6EC-976F-44FF-B62B-91921ABC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825625"/>
            <a:ext cx="11716870" cy="481722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Dve skupiny detí oproti sebe</a:t>
            </a:r>
          </a:p>
          <a:p>
            <a:r>
              <a:rPr lang="sk-SK" dirty="0"/>
              <a:t>Členovia jednej skupiny predstavuje terče – nesmú sa hýbať</a:t>
            </a:r>
          </a:p>
          <a:p>
            <a:r>
              <a:rPr lang="sk-SK" dirty="0"/>
              <a:t>Členovia druhej skupiny dostane papierové gule – ich úlohou je zasiahnuť terč pred sebou</a:t>
            </a:r>
          </a:p>
          <a:p>
            <a:r>
              <a:rPr lang="sk-SK" dirty="0"/>
              <a:t> výmena pozícií</a:t>
            </a:r>
          </a:p>
          <a:p>
            <a:pPr marL="0" indent="0">
              <a:buNone/>
            </a:pPr>
            <a:r>
              <a:rPr lang="sk-SK" dirty="0"/>
              <a:t>Diskusia: </a:t>
            </a:r>
          </a:p>
          <a:p>
            <a:pPr marL="0" indent="0">
              <a:buNone/>
            </a:pPr>
            <a:r>
              <a:rPr lang="sk-SK" dirty="0"/>
              <a:t>Ako ste sa cítili, keď ste boli terčom?</a:t>
            </a:r>
          </a:p>
          <a:p>
            <a:pPr marL="0" indent="0">
              <a:buNone/>
            </a:pPr>
            <a:r>
              <a:rPr lang="sk-SK" dirty="0"/>
              <a:t>Aký je to pocit, keď ste sa nemohli brániť?</a:t>
            </a:r>
          </a:p>
          <a:p>
            <a:pPr marL="0" indent="0">
              <a:buNone/>
            </a:pPr>
            <a:r>
              <a:rPr lang="sk-SK" dirty="0"/>
              <a:t>Ako ste sa cítili, keď ste mohli hádzať papierové gule do človeka oproti vám?</a:t>
            </a:r>
          </a:p>
          <a:p>
            <a:pPr marL="0" indent="0">
              <a:buNone/>
            </a:pPr>
            <a:r>
              <a:rPr lang="sk-SK" dirty="0"/>
              <a:t>Aké to je, keď sú možnosti a situácie nevyrovnané?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893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61242-CC3C-42F6-8808-28668625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365125"/>
            <a:ext cx="11084859" cy="1325563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Vyučovacie stratégie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3963A4-66A4-4752-B3C1-C6DC55BE7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3" y="1825624"/>
            <a:ext cx="11618259" cy="4745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Počas vyučovania využívajte postupy, metódy a techniky, ktorými môžete predísť konfliktom, prípadne zastaviť nežiadúce správanie už v jeho počiatkoch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1/ Preventívne plánovanie – predvídať zdroje konfliktov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2/ vyjadriť nesúhlas neverbálnym signálom (očný kontakt, </a:t>
            </a:r>
            <a:r>
              <a:rPr lang="sk-SK" dirty="0" err="1">
                <a:solidFill>
                  <a:srgbClr val="FF0000"/>
                </a:solidFill>
              </a:rPr>
              <a:t>gesto,mimika</a:t>
            </a:r>
            <a:r>
              <a:rPr lang="sk-SK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3/ kontrola blízkosťou – položenie ruky na rameno žiaka môže potlačiť nevhodné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                                            správanie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4/ prekonanie prekážky – neprimeranej reakcii žiaka frustrovaného náročnou úlohou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                                              možno predísť tým, že mu dovolíme venovať sa danej úlohe    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                                              neskôr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5/ reorganizácia – krátka prestávka, zmena témy, uvoľňujúce aktivity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6/ apelovanie na hodnoty,  ktoré má dieťa zvnútornené (priateľstvo, spravodlivosť...)</a:t>
            </a:r>
          </a:p>
        </p:txBody>
      </p:sp>
    </p:spTree>
    <p:extLst>
      <p:ext uri="{BB962C8B-B14F-4D97-AF65-F5344CB8AC3E}">
        <p14:creationId xmlns:p14="http://schemas.microsoft.com/office/powerpoint/2010/main" val="189342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7D3CED-FE03-4236-A744-FA47E05F6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466165"/>
            <a:ext cx="10932459" cy="5710798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effectLst/>
                <a:latin typeface="Arial" panose="020B0604020202020204" pitchFamily="34" charset="0"/>
              </a:rPr>
              <a:t>Odborníci sa zhodujú v tom, že nie deti sú horšie, ale svet ktorý ich obklopuje sa zmenil. </a:t>
            </a:r>
          </a:p>
          <a:p>
            <a:pPr marL="0" indent="0">
              <a:buNone/>
            </a:pPr>
            <a:r>
              <a:rPr lang="sk-SK" dirty="0">
                <a:effectLst/>
                <a:latin typeface="Arial" panose="020B0604020202020204" pitchFamily="34" charset="0"/>
              </a:rPr>
              <a:t>Nedostatok podpory a </a:t>
            </a:r>
            <a:r>
              <a:rPr lang="sk-SK" dirty="0">
                <a:latin typeface="Arial" panose="020B0604020202020204" pitchFamily="34" charset="0"/>
              </a:rPr>
              <a:t>porozumenia, často nevhodná výchova, </a:t>
            </a:r>
            <a:r>
              <a:rPr lang="sk-SK" dirty="0">
                <a:effectLst/>
                <a:latin typeface="Arial" panose="020B0604020202020204" pitchFamily="34" charset="0"/>
              </a:rPr>
              <a:t>nadmerné používanie informačných technológií, kontakt s veku neprimeraným obsahom....</a:t>
            </a:r>
            <a:br>
              <a:rPr lang="sk-SK" dirty="0"/>
            </a:br>
            <a:r>
              <a:rPr lang="sk-SK" dirty="0">
                <a:effectLst/>
                <a:latin typeface="Arial" panose="020B0604020202020204" pitchFamily="34" charset="0"/>
              </a:rPr>
              <a:t>Patologické správanie je potom len formou obrany a prejavom neschopnosti riešiť náročné životné situácie.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10DD9A7-FCAA-499D-8D9A-BB55AEBE1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9812"/>
            <a:ext cx="3179996" cy="1669498"/>
          </a:xfrm>
          <a:prstGeom prst="rect">
            <a:avLst/>
          </a:prstGeom>
        </p:spPr>
      </p:pic>
      <p:pic>
        <p:nvPicPr>
          <p:cNvPr id="7" name="Obrázok 6" descr="Obrázok, na ktorom je osoba, vnútri, sedenie, okno&#10;&#10;Automaticky generovaný popis">
            <a:extLst>
              <a:ext uri="{FF2B5EF4-FFF2-40B4-BE49-F238E27FC236}">
                <a16:creationId xmlns:a16="http://schemas.microsoft.com/office/drawing/2014/main" id="{BEDE919A-F00B-4844-BB92-D1F54C97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26" y="4258792"/>
            <a:ext cx="3541553" cy="23610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3DEC594-E610-4E47-8655-1769A6859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80" y="3769812"/>
            <a:ext cx="3020508" cy="20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EA06B-F39E-42F7-AFBB-3C99D571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5"/>
            <a:ext cx="10923494" cy="1325563"/>
          </a:xfrm>
        </p:spPr>
        <p:txBody>
          <a:bodyPr>
            <a:normAutofit/>
          </a:bodyPr>
          <a:lstStyle/>
          <a:p>
            <a:r>
              <a:rPr lang="sk-SK" sz="6600" b="1" dirty="0"/>
              <a:t>Agresivita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A381DB-0142-4246-95F3-A880DD8E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7" y="1825624"/>
            <a:ext cx="11510683" cy="478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/>
              <a:t>Označuje sklon, resp. relatívne trvalú dispozíciu</a:t>
            </a:r>
          </a:p>
          <a:p>
            <a:pPr marL="0" indent="0">
              <a:buNone/>
            </a:pPr>
            <a:r>
              <a:rPr lang="sk-SK" sz="4400" dirty="0"/>
              <a:t>k agresívnemu konaniu</a:t>
            </a:r>
          </a:p>
          <a:p>
            <a:pPr marL="0" indent="0">
              <a:buNone/>
            </a:pPr>
            <a:r>
              <a:rPr lang="sk-SK" sz="3200" dirty="0"/>
              <a:t>Môže ísť o: </a:t>
            </a:r>
          </a:p>
          <a:p>
            <a:r>
              <a:rPr lang="sk-SK" sz="3200" dirty="0"/>
              <a:t> reakciu na pocit osobného ohrozenia, </a:t>
            </a:r>
          </a:p>
          <a:p>
            <a:r>
              <a:rPr lang="sk-SK" sz="3200" dirty="0"/>
              <a:t>trvalejší osobnostný rys </a:t>
            </a:r>
          </a:p>
          <a:p>
            <a:r>
              <a:rPr lang="sk-SK" sz="3200" dirty="0"/>
              <a:t>symptóm duševnej poruchy alebo choroby.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91046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48D07-592B-4F5B-A96C-0CE453B3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365125"/>
            <a:ext cx="11004176" cy="1325563"/>
          </a:xfrm>
        </p:spPr>
        <p:txBody>
          <a:bodyPr>
            <a:normAutofit/>
          </a:bodyPr>
          <a:lstStyle/>
          <a:p>
            <a:r>
              <a:rPr lang="sk-SK" sz="6600" b="1" dirty="0"/>
              <a:t>Agresia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EE07A7-DDC6-4C61-AC52-C9D6FCC3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825625"/>
            <a:ext cx="11465858" cy="4888940"/>
          </a:xfrm>
        </p:spPr>
        <p:txBody>
          <a:bodyPr>
            <a:normAutofit/>
          </a:bodyPr>
          <a:lstStyle/>
          <a:p>
            <a:r>
              <a:rPr lang="sk-SK" dirty="0"/>
              <a:t>Agresia je vlastne prejav agresivity</a:t>
            </a:r>
          </a:p>
          <a:p>
            <a:r>
              <a:rPr lang="sk-SK" dirty="0"/>
              <a:t>Útočné, násilné, prípadne deštrukčné konanie fyzického alebo verbálneho charakteru s cieľom zraniť inú osobu alebo zničiť nejakú vec</a:t>
            </a:r>
          </a:p>
          <a:p>
            <a:r>
              <a:rPr lang="sk-SK" dirty="0"/>
              <a:t>Ak k </a:t>
            </a:r>
            <a:r>
              <a:rPr lang="sk-SK" b="1" dirty="0"/>
              <a:t>agresívnemu konaniu </a:t>
            </a:r>
            <a:r>
              <a:rPr lang="sk-SK" dirty="0"/>
              <a:t>dochádza často a pravidelne, môžeme takého konanie označiť pojmom </a:t>
            </a:r>
            <a:r>
              <a:rPr lang="sk-SK" b="1" dirty="0"/>
              <a:t>agresívne správanie</a:t>
            </a:r>
            <a:r>
              <a:rPr lang="sk-SK" dirty="0"/>
              <a:t>. Ide o ustálený vzorec správania sa jednotlivca v konkrétnych situáciách alebo o všeobecný spôsob správania bez ohľadu na situáciu.</a:t>
            </a:r>
          </a:p>
          <a:p>
            <a:r>
              <a:rPr lang="sk-SK" dirty="0"/>
              <a:t>Hranica medzi agresívnym konaním a agresívnym správaním je daná mierou agresivity jedinca a jeho schopnosťou ju ovládať, regulovať a primerane oľutovať.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56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F5DFF-5BA0-4B06-A59D-7780C304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65126"/>
            <a:ext cx="11040035" cy="1123016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Agresívne správanie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596C1F-BEAC-4C50-B3A9-6AA5C5CB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290918"/>
            <a:ext cx="11564470" cy="5414682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solidFill>
                  <a:srgbClr val="0070C0"/>
                </a:solidFill>
              </a:rPr>
              <a:t>Vznik a nárast agresívneho správania determinujú 2 druhy faktorov – vnútorné a vonkajšie.</a:t>
            </a:r>
          </a:p>
          <a:p>
            <a:r>
              <a:rPr lang="sk-SK" dirty="0">
                <a:solidFill>
                  <a:srgbClr val="0070C0"/>
                </a:solidFill>
              </a:rPr>
              <a:t> Vnútorné faktory sú určované človekom samotným, jeho povahou alebo správaním. </a:t>
            </a:r>
          </a:p>
          <a:p>
            <a:r>
              <a:rPr lang="sk-SK" dirty="0">
                <a:solidFill>
                  <a:srgbClr val="0070C0"/>
                </a:solidFill>
              </a:rPr>
              <a:t>Medzi vonkajšie faktory patria napr. vplyvy rodiny, školy, vrstovníckej skupiny, vplyv 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    masovokomunikačných prostriedkov.</a:t>
            </a:r>
          </a:p>
          <a:p>
            <a:endParaRPr lang="sk-SK" dirty="0">
              <a:solidFill>
                <a:srgbClr val="0070C0"/>
              </a:solidFill>
            </a:endParaRPr>
          </a:p>
          <a:p>
            <a:r>
              <a:rPr lang="sk-SK" dirty="0">
                <a:solidFill>
                  <a:srgbClr val="0070C0"/>
                </a:solidFill>
              </a:rPr>
              <a:t>Vývoj a stupeň agresivity dieťaťa môže byť podmienený: 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1. vrodenými (získanými) dispozíciami, 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2. výchovným vplyvom v rodine alebo v náhradnom výchovnom zariadení, 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3. sociálnymi kontaktmi mimo školy a rodiny (partie, spoločenstvá, kluby), 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4. vplyvom masmédií a elektroniky (televízia, video, počítačové hry),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5. získanou závislosťou (na drogách, hrách a hracích automatoch),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6. prístupmi pedagógov k žiakom, školským prostredím, obsahom výučby a použitými vyučovacími</a:t>
            </a:r>
          </a:p>
          <a:p>
            <a:pPr marL="0" indent="0">
              <a:buNone/>
            </a:pPr>
            <a:r>
              <a:rPr lang="sk-SK" dirty="0">
                <a:solidFill>
                  <a:srgbClr val="0070C0"/>
                </a:solidFill>
              </a:rPr>
              <a:t>     metódami. </a:t>
            </a:r>
          </a:p>
        </p:txBody>
      </p:sp>
    </p:spTree>
    <p:extLst>
      <p:ext uri="{BB962C8B-B14F-4D97-AF65-F5344CB8AC3E}">
        <p14:creationId xmlns:p14="http://schemas.microsoft.com/office/powerpoint/2010/main" val="115558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9AFE1-FBD2-4B1B-BF49-0449EF12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65125"/>
            <a:ext cx="11066929" cy="1325563"/>
          </a:xfrm>
        </p:spPr>
        <p:txBody>
          <a:bodyPr/>
          <a:lstStyle/>
          <a:p>
            <a:r>
              <a:rPr lang="sk-SK" b="1"/>
              <a:t>Vzdor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CC05B0-FB31-4F57-A13F-4F7415D4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825625"/>
            <a:ext cx="11408943" cy="4667250"/>
          </a:xfrm>
        </p:spPr>
        <p:txBody>
          <a:bodyPr/>
          <a:lstStyle/>
          <a:p>
            <a:r>
              <a:rPr lang="sk-SK" dirty="0"/>
              <a:t>Vzdorovité správanie je charakterizované vedomou a úmyselnou neposlušnosťou, nerešpektovaním a porušovaním výchovných hraníc, pravidiel, negatívnym postojom k autorite s cieľom naplniť či uspokojiť vlastné potreby a predstavy vzdorujúceho</a:t>
            </a:r>
          </a:p>
          <a:p>
            <a:r>
              <a:rPr lang="sk-SK" dirty="0"/>
              <a:t>Najčastejším motívom vzdorovitého správania je testovanie pravidiel, skúšanie autority, snaha presadiť sa v situáciách, kde je nerovnomerné rozdelenie moci...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4BC5246-1C3A-4690-98FE-494C86C8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9" y="4421212"/>
            <a:ext cx="3105941" cy="20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A0EA0-6D48-4358-B951-9E5D3DEF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5" y="365125"/>
            <a:ext cx="11040035" cy="1325563"/>
          </a:xfrm>
        </p:spPr>
        <p:txBody>
          <a:bodyPr/>
          <a:lstStyle/>
          <a:p>
            <a:r>
              <a:rPr lang="sk-SK" b="1" dirty="0"/>
              <a:t>Hnev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2BB60F-77BE-4387-A85A-B899F4FE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559859"/>
            <a:ext cx="11211729" cy="4933016"/>
          </a:xfrm>
        </p:spPr>
        <p:txBody>
          <a:bodyPr/>
          <a:lstStyle/>
          <a:p>
            <a:r>
              <a:rPr lang="sk-SK" dirty="0"/>
              <a:t>Je jedným z hlavných a najčastejších stimulátorov našej agresivity a spúšťačom agresívneho konania</a:t>
            </a:r>
          </a:p>
          <a:p>
            <a:r>
              <a:rPr lang="sk-SK" dirty="0"/>
              <a:t>Je to prirodzená emocionálna reakcia na urážku, frustráciu, či prekážku, ktorá nám stojí v ceste pri dosahovaní cieľa a bráni tak uspokojeniu potrieb</a:t>
            </a:r>
          </a:p>
          <a:p>
            <a:pPr marL="0" indent="0">
              <a:buNone/>
            </a:pPr>
            <a:r>
              <a:rPr lang="sk-SK" dirty="0"/>
              <a:t>Vo všeobecnosti má človek tendenciu hnevať sa, keď:</a:t>
            </a:r>
          </a:p>
          <a:p>
            <a:r>
              <a:rPr lang="sk-SK" dirty="0"/>
              <a:t>si myslí, že sa s ním jedná nespravodlivo,</a:t>
            </a:r>
          </a:p>
          <a:p>
            <a:r>
              <a:rPr lang="sk-SK" dirty="0"/>
              <a:t>cíti, že stráca nad situáciou kontrolu,</a:t>
            </a:r>
          </a:p>
          <a:p>
            <a:r>
              <a:rPr lang="sk-SK" dirty="0"/>
              <a:t>cíti, že je ohrozená jeho sebaúcta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ED70903-9BA8-4682-A76B-9958A5763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57" y="4068015"/>
            <a:ext cx="2681225" cy="21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08EA5-E082-479D-88B1-3737307C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Verbálna agresivita (slovné prejavy agresivity)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4BF9A0-A5E3-4585-8F79-C7A0E1F4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buď</a:t>
            </a:r>
          </a:p>
          <a:p>
            <a:pPr marL="0" indent="0">
              <a:buNone/>
            </a:pPr>
            <a:r>
              <a:rPr lang="sk-SK" dirty="0"/>
              <a:t>1/ predchádza fyzickým prejavom agresivity, vyhrocuje konflikt, </a:t>
            </a:r>
          </a:p>
          <a:p>
            <a:pPr marL="0" indent="0">
              <a:buNone/>
            </a:pPr>
            <a:r>
              <a:rPr lang="sk-SK" dirty="0"/>
              <a:t>či priamo vyvoláva konflikt</a:t>
            </a:r>
          </a:p>
          <a:p>
            <a:pPr marL="0" indent="0">
              <a:buNone/>
            </a:pPr>
            <a:r>
              <a:rPr lang="sk-SK" dirty="0"/>
              <a:t>alebo</a:t>
            </a:r>
          </a:p>
          <a:p>
            <a:pPr marL="0" indent="0">
              <a:buNone/>
            </a:pPr>
            <a:r>
              <a:rPr lang="sk-SK" dirty="0"/>
              <a:t>2/ je znakom regulovanej agresivity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 descr="Obrázok, na ktorom je osoba&#10;&#10;Automaticky generovaný popis">
            <a:extLst>
              <a:ext uri="{FF2B5EF4-FFF2-40B4-BE49-F238E27FC236}">
                <a16:creationId xmlns:a16="http://schemas.microsoft.com/office/drawing/2014/main" id="{602B8332-86DD-4784-8B26-6FF7F44D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5" y="3734161"/>
            <a:ext cx="4895589" cy="25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79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2218</Words>
  <Application>Microsoft Office PowerPoint</Application>
  <PresentationFormat>Širokouhlá</PresentationFormat>
  <Paragraphs>273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Motív Office</vt:lpstr>
      <vt:lpstr>Agresivita v škole</vt:lpstr>
      <vt:lpstr>Prezentácia programu PowerPoint</vt:lpstr>
      <vt:lpstr>Prezentácia programu PowerPoint</vt:lpstr>
      <vt:lpstr>Agresivita</vt:lpstr>
      <vt:lpstr>Agresia</vt:lpstr>
      <vt:lpstr>Agresívne správanie</vt:lpstr>
      <vt:lpstr>Vzdor</vt:lpstr>
      <vt:lpstr>Hnev</vt:lpstr>
      <vt:lpstr>Verbálna agresivita (slovné prejavy agresivity) </vt:lpstr>
      <vt:lpstr>Motívy verbálneho agresívneho správania</vt:lpstr>
      <vt:lpstr>Fyzická  agresivita</vt:lpstr>
      <vt:lpstr>Prezentácia programu PowerPoint</vt:lpstr>
      <vt:lpstr>Posudzovanie agresívneho správania</vt:lpstr>
      <vt:lpstr>Pri základnom posudzovaní správania žiaka, ktoré učiteľ hodnotí ako problémové, sa odporúča zvážiť:</vt:lpstr>
      <vt:lpstr>Ako reagovať pri konflikte </vt:lpstr>
      <vt:lpstr>Ako reagovať pri verbálnej agresii</vt:lpstr>
      <vt:lpstr>Riešenie problematiky agresivity v základných a stredných školách</vt:lpstr>
      <vt:lpstr>Agresivita zvládnuteľná bežnými výchovnými opatreniami</vt:lpstr>
      <vt:lpstr>Rozhovor s agresívnym žiakom  </vt:lpstr>
      <vt:lpstr>Agresivita, ktorú možno riešiť špeciálnymi pedagogickými opatreniami</vt:lpstr>
      <vt:lpstr>Pozorovací hárok: prejavy agresívneho správania (diagnostické otázky)</vt:lpstr>
      <vt:lpstr>Agresívne správanie vyžadujúce si aplikáciu určitého typu sociálno-psychologickej intervencie v triednom kolektíve</vt:lpstr>
      <vt:lpstr>Prezentácia programu PowerPoint</vt:lpstr>
      <vt:lpstr>Prezentácia programu PowerPoint</vt:lpstr>
      <vt:lpstr>Prezentácia programu PowerPoint</vt:lpstr>
      <vt:lpstr>Predchádzanie konfliktom medzi deťmi  napr. rozvojom komunikačných zručností</vt:lpstr>
      <vt:lpstr>Prístupy k riešeniu konfliktnej situácie</vt:lpstr>
      <vt:lpstr>Aktivita: Terč</vt:lpstr>
      <vt:lpstr>Vyučovacie stratégie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Agresivita v škole</dc:title>
  <dc:creator>janaglutova</dc:creator>
  <cp:lastModifiedBy>Ivana Frajtová</cp:lastModifiedBy>
  <cp:revision>11</cp:revision>
  <dcterms:created xsi:type="dcterms:W3CDTF">2022-04-21T12:47:25Z</dcterms:created>
  <dcterms:modified xsi:type="dcterms:W3CDTF">2022-04-28T09:28:52Z</dcterms:modified>
</cp:coreProperties>
</file>